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7" r:id="rId2"/>
    <p:sldId id="256" r:id="rId3"/>
    <p:sldId id="258" r:id="rId4"/>
    <p:sldId id="460" r:id="rId5"/>
    <p:sldId id="457" r:id="rId6"/>
    <p:sldId id="459" r:id="rId7"/>
    <p:sldId id="458" r:id="rId8"/>
    <p:sldId id="336" r:id="rId9"/>
    <p:sldId id="453" r:id="rId10"/>
    <p:sldId id="454" r:id="rId11"/>
    <p:sldId id="455" r:id="rId12"/>
    <p:sldId id="403" r:id="rId13"/>
    <p:sldId id="404" r:id="rId14"/>
    <p:sldId id="448" r:id="rId15"/>
    <p:sldId id="421" r:id="rId16"/>
    <p:sldId id="422" r:id="rId17"/>
    <p:sldId id="424" r:id="rId18"/>
    <p:sldId id="428" r:id="rId19"/>
    <p:sldId id="462" r:id="rId20"/>
    <p:sldId id="463" r:id="rId21"/>
    <p:sldId id="464" r:id="rId22"/>
    <p:sldId id="467" r:id="rId23"/>
    <p:sldId id="466" r:id="rId24"/>
    <p:sldId id="465" r:id="rId25"/>
    <p:sldId id="468" r:id="rId26"/>
    <p:sldId id="469" r:id="rId27"/>
    <p:sldId id="470" r:id="rId28"/>
    <p:sldId id="471" r:id="rId29"/>
    <p:sldId id="461" r:id="rId30"/>
    <p:sldId id="472" r:id="rId31"/>
    <p:sldId id="473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4"/>
    <p:restoredTop sz="94660"/>
  </p:normalViewPr>
  <p:slideViewPr>
    <p:cSldViewPr snapToGrid="0">
      <p:cViewPr varScale="1">
        <p:scale>
          <a:sx n="123" d="100"/>
          <a:sy n="123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6E293-A4DC-8F4F-8419-55E8E4FFF438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05B24-4CFB-2842-98E9-155D9D256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347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05B24-4CFB-2842-98E9-155D9D256FD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26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252E1808-C42D-B893-4A3F-896E0A9EF2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fld id="{85D881AF-46B0-D743-B774-A0A5D2605FDA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814111D3-CCAE-CE48-5127-8E62B0D2AE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699" cap="flat">
            <a:solidFill>
              <a:schemeClr val="tx1"/>
            </a:solidFill>
          </a:ln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45A0C06E-6209-3D13-90F3-186C55412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05B24-4CFB-2842-98E9-155D9D256FD2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004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05B24-4CFB-2842-98E9-155D9D256FD2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832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4D169-71C6-EEC9-FF6C-58BFEAFBC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51E58F-61E5-5346-42F9-411BD50EF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590686-C98C-4506-5365-09CB81882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BBCEB-1BEF-07FC-8598-8BA499DA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B5470A-9666-362E-76D5-C0BC6375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12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90714-7719-CFB9-8934-962305AF3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52320F-C76A-BF96-E35A-A7B438445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8093DC-2218-4E65-DA46-837B8DC08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53A347-98D2-218B-68EE-D74C71E66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C422E6-81C5-F322-AC2B-B42B1947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99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66956F9-0467-E8A0-E5F7-0775422B82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7D2664-C65A-BEEA-02EC-9370844D3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A969B2-B0B4-1EDD-0AFD-AED14D2EB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BCEBCE-9446-DAB0-1483-7D25122CB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696300-C12C-B422-B503-13C334B6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355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8018" y="274638"/>
            <a:ext cx="10176933" cy="13541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431800" y="1844675"/>
            <a:ext cx="5513917" cy="4281488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48918" y="1844675"/>
            <a:ext cx="5516033" cy="42814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2EF426-CBF6-CCAC-833B-E49DCEA533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D6A210-F149-048A-83E5-93CE5D5319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Lihoviny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14599B-61CC-D53D-5596-00184FF76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F80A9-C431-4E40-B987-88CA2AC559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45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7A3A4-D751-404C-FD20-EFFE4B403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B147C-EACD-86A7-0421-F32330E7B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8264A3-9DCA-F6CB-42D2-ED1B12D63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909949-FFAA-21B9-35B8-D2DFC1B0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2F098A-DD34-7EF6-ED71-269CDB7F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78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5A1EB-0D9E-0F32-E1B1-277E89DFD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714535-66A3-310F-B7E5-250378663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23F65E-3B3B-9A96-4C7A-D66D892A5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06614-C6A1-ABC4-FA4E-95D4FF69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D15B04-6C49-C434-E6D0-559E5267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28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B22BC-626D-CAC3-239B-1494A5AE5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E5D7B-FA1E-8217-4D99-C667C2AF7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D6880C-8929-E55C-D8DF-4DD4A392B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B9F9E3-2BE6-303D-6C41-DED2EB3DF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969275-1AE8-A21C-6DA1-88748A62A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508CDE-7326-0F95-ADAA-F0BB1BD13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71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DB0B1-7A79-BDCA-3F0E-622C49E1C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53BBA4-F806-53B0-55BD-C807FB9FD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BCFBF3-DB12-10AD-5AF3-634FC8DBA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248D693-6C14-360E-BB0C-FC0F0AAC2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F132C2-50A2-16A2-D4FD-5AEC3E3C62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AE7BCDC-C5EA-4788-D1A4-B97D4DE20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03FB7D6-082B-BCB1-9748-33A6A5FE0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959CFA0-3C8F-2A1D-4F20-951B8F07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A3797-F813-887B-959E-3423CC42B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36A9EF-EC66-C9B0-6679-E0521E19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0F8710F-E3B9-47BF-3371-0ECB17D2C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EA7F27-88D1-6F02-151E-408E245F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58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C978DA-F2AC-A4D9-2F0B-7709509E3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839E59-3A21-5D72-EAE4-A86660C9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43084-11DF-2A42-C3C8-EEA6B1F4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65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B8191-BD8C-F3A2-7848-5B65EC01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AD18D-C963-6806-4E14-F9EA94D9D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F0ACDB-6A61-E6EA-9C6A-C59F0200B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5C73C0-12B4-7FCE-971A-9BF61139A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2A8D61-42AF-64B2-C604-0C3F2159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AE57AD-E471-CF55-97C6-CDFA76521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01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86291-5236-46A5-7E65-7930FE7E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5D9B5F1-EBD9-A81D-62CD-58EC93634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0E1911-5123-8A9D-66FB-5E62BB826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18725B-BCFF-6F5F-EFAA-7339DDAE8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F2A236-8721-06BC-C80C-3FD50259E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5FF87B-F5A9-3DCB-7F2C-3CD75E88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27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727F76-D095-80AB-913F-4402E7212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E7CDB-9639-4851-F574-A20325C3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6A6911-4A94-BFF4-839B-FE4C8E1D5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03170-FC91-D040-BDA1-D6A62C85B80D}" type="datetimeFigureOut">
              <a:rPr lang="cs-CZ" smtClean="0"/>
              <a:t>12.06.2023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AC0B45-FD43-2113-7D33-4BF5F8877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CFBEEF-DA96-BB64-FA07-BC92BF2F6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7EEE-2938-674F-A8C0-AD80F4BCE5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86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340C2-35D1-2B6C-552C-D646C73E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E4167-05B3-F015-8A8D-464A12A22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Valná hromada Unie </a:t>
            </a:r>
            <a:r>
              <a:rPr lang="cs-CZ" sz="4000" b="1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Destilatérů</a:t>
            </a:r>
            <a:endParaRPr lang="cs-CZ" sz="4000" b="1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endParaRPr lang="cs-CZ" sz="4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cs-CZ" sz="4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Bohdaneč</a:t>
            </a:r>
          </a:p>
          <a:p>
            <a:pPr marL="0" indent="0" algn="ctr">
              <a:buNone/>
            </a:pPr>
            <a:r>
              <a:rPr lang="cs-CZ" sz="3600" b="0" i="0" u="none" strike="noStrike" dirty="0">
                <a:solidFill>
                  <a:srgbClr val="272626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13.6.2023</a:t>
            </a:r>
            <a:endParaRPr lang="cs-CZ" sz="36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endParaRPr lang="cs-CZ" sz="4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endParaRPr lang="cs-CZ" sz="4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84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5B242D1-853C-C991-54E8-CB6868ECD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51088" y="404813"/>
            <a:ext cx="7772400" cy="1143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sz="6600" b="1" dirty="0"/>
              <a:t>Methanol 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EA5C40C-4D35-C8EF-F105-7D3FB658000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028032" y="2540866"/>
            <a:ext cx="8418512" cy="3816350"/>
          </a:xfrm>
          <a:noFill/>
        </p:spPr>
        <p:txBody>
          <a:bodyPr vert="horz" lIns="92075" tIns="46038" rIns="92075" bIns="46038" rtlCol="0">
            <a:normAutofit/>
          </a:bodyPr>
          <a:lstStyle/>
          <a:p>
            <a:pPr marL="609600" indent="-609600"/>
            <a:r>
              <a:rPr lang="cs-CZ" altLang="cs-CZ" b="1" dirty="0"/>
              <a:t>Není vedlejším produktem kvašení</a:t>
            </a:r>
          </a:p>
          <a:p>
            <a:pPr marL="609600" indent="-609600"/>
            <a:r>
              <a:rPr lang="cs-CZ" altLang="cs-CZ" b="1" dirty="0"/>
              <a:t>Vzniká ze suroviny hydrolýzou pektinových látek a polyfenolů</a:t>
            </a:r>
            <a:endParaRPr lang="cs-CZ" altLang="cs-CZ" sz="1400" b="1" dirty="0"/>
          </a:p>
          <a:p>
            <a:pPr marL="609600" indent="-609600">
              <a:buNone/>
            </a:pPr>
            <a:br>
              <a:rPr lang="cs-CZ" altLang="cs-CZ" sz="1400" b="1" dirty="0"/>
            </a:br>
            <a:r>
              <a:rPr lang="cs-CZ" altLang="cs-CZ" sz="2400" dirty="0"/>
              <a:t>polymer částečně </a:t>
            </a:r>
            <a:r>
              <a:rPr lang="cs-CZ" altLang="cs-CZ" sz="2400" dirty="0" err="1"/>
              <a:t>methylované</a:t>
            </a:r>
            <a:r>
              <a:rPr lang="cs-CZ" altLang="cs-CZ" sz="2400" dirty="0"/>
              <a:t> </a:t>
            </a:r>
            <a:r>
              <a:rPr lang="cs-CZ" altLang="cs-CZ" sz="2400" dirty="0" err="1"/>
              <a:t>kys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galakturonové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C881EE3-9086-2D29-1994-990E060E2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51088" y="404813"/>
            <a:ext cx="7772400" cy="1143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sz="6600" b="1" dirty="0"/>
              <a:t>Methanol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01BEF5E-9770-EA02-F5B5-B1715646170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919288" y="1844675"/>
            <a:ext cx="8418512" cy="3816350"/>
          </a:xfrm>
          <a:noFill/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marL="609600" indent="-609600"/>
            <a:r>
              <a:rPr lang="cs-CZ" altLang="cs-CZ" b="1" dirty="0"/>
              <a:t>Není jednoduché oddělit methanol ani při pečlivé destilaci</a:t>
            </a:r>
          </a:p>
          <a:p>
            <a:pPr marL="609600" indent="-609600"/>
            <a:r>
              <a:rPr lang="cs-CZ" altLang="cs-CZ" b="1" dirty="0"/>
              <a:t>Jeho koncentrace se dá ovlivnit volbou zkvašované suroviny</a:t>
            </a:r>
          </a:p>
          <a:p>
            <a:pPr marL="0" indent="0">
              <a:buNone/>
            </a:pPr>
            <a:endParaRPr lang="cs-CZ" altLang="cs-CZ" b="1" dirty="0"/>
          </a:p>
          <a:p>
            <a:pPr marL="609600" indent="-609600"/>
            <a:r>
              <a:rPr lang="cs-CZ" altLang="cs-CZ" b="1" dirty="0"/>
              <a:t>Typická složka ovocných destilátů </a:t>
            </a:r>
          </a:p>
          <a:p>
            <a:pPr marL="609600" indent="-609600">
              <a:buNone/>
            </a:pPr>
            <a:r>
              <a:rPr lang="cs-CZ" altLang="cs-CZ" b="1" dirty="0"/>
              <a:t>	(přípustné množství 12 g/</a:t>
            </a:r>
            <a:r>
              <a:rPr lang="cs-CZ" altLang="cs-CZ" b="1" dirty="0" err="1"/>
              <a:t>le</a:t>
            </a:r>
            <a:r>
              <a:rPr lang="cs-CZ" altLang="cs-CZ" b="1" dirty="0"/>
              <a:t>)</a:t>
            </a:r>
          </a:p>
          <a:p>
            <a:pPr marL="609600" indent="-609600">
              <a:buNone/>
            </a:pPr>
            <a:endParaRPr lang="cs-CZ" altLang="cs-CZ" b="1" dirty="0"/>
          </a:p>
          <a:p>
            <a:pPr marL="609600" indent="-609600"/>
            <a:r>
              <a:rPr lang="cs-CZ" altLang="cs-CZ" dirty="0"/>
              <a:t>V rafinovaném lihu – minimální koncentrace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15C0245-8EC6-9294-DA4E-8FB3544FF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sz="5400" b="1" dirty="0" err="1"/>
              <a:t>Ethylkarbamát</a:t>
            </a:r>
            <a:r>
              <a:rPr lang="cs-CZ" altLang="cs-CZ" sz="5400" b="1" dirty="0"/>
              <a:t> (EK)</a:t>
            </a:r>
            <a:r>
              <a:rPr lang="cs-CZ" altLang="cs-CZ" b="1" dirty="0"/>
              <a:t>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D86BE95-98AC-9938-CD4A-A76976CFE3B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38864" y="2205038"/>
            <a:ext cx="3900487" cy="3892550"/>
          </a:xfrm>
          <a:noFill/>
        </p:spPr>
        <p:txBody>
          <a:bodyPr vert="horz" lIns="92075" tIns="46038" rIns="92075" bIns="46038" rtlCol="0">
            <a:normAutofit/>
          </a:bodyPr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cs-CZ" altLang="cs-CZ" b="1" i="1" dirty="0">
                <a:solidFill>
                  <a:srgbClr val="CCECFF"/>
                </a:solidFill>
              </a:rPr>
              <a:t>Synonyma: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dirty="0" err="1"/>
              <a:t>Ethyl</a:t>
            </a:r>
            <a:r>
              <a:rPr lang="cs-CZ" altLang="cs-CZ" dirty="0"/>
              <a:t> ester kyseliny karbamové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dirty="0" err="1"/>
              <a:t>Urethan</a:t>
            </a:r>
            <a:endParaRPr lang="cs-CZ" altLang="cs-CZ" dirty="0"/>
          </a:p>
          <a:p>
            <a:pPr eaLnBrk="1" hangingPunct="1">
              <a:lnSpc>
                <a:spcPct val="120000"/>
              </a:lnSpc>
            </a:pPr>
            <a:r>
              <a:rPr lang="cs-CZ" altLang="cs-CZ" dirty="0" err="1"/>
              <a:t>Ethylurethan</a:t>
            </a:r>
            <a:endParaRPr lang="cs-CZ" alt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4DE7AAA-3068-9314-0D94-4BD515A0673B}"/>
              </a:ext>
            </a:extLst>
          </p:cNvPr>
          <p:cNvSpPr txBox="1"/>
          <p:nvPr/>
        </p:nvSpPr>
        <p:spPr>
          <a:xfrm>
            <a:off x="2661138" y="3669323"/>
            <a:ext cx="2907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NH</a:t>
            </a:r>
            <a:r>
              <a:rPr lang="cs-CZ" sz="3600" baseline="-25000" dirty="0"/>
              <a:t>2</a:t>
            </a:r>
            <a:r>
              <a:rPr lang="cs-CZ" sz="3600" dirty="0"/>
              <a:t>-CO-OC</a:t>
            </a:r>
            <a:r>
              <a:rPr lang="cs-CZ" sz="3600" baseline="-25000" dirty="0"/>
              <a:t>2</a:t>
            </a:r>
            <a:r>
              <a:rPr lang="cs-CZ" sz="3600" dirty="0"/>
              <a:t>H</a:t>
            </a:r>
            <a:r>
              <a:rPr lang="cs-CZ" sz="3600" baseline="-25000" dirty="0"/>
              <a:t>5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273861E-6230-4B1C-3E16-1CDEFF2A2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509" y="981075"/>
            <a:ext cx="9237517" cy="1143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sz="4800" b="1" dirty="0"/>
              <a:t>Výskyt </a:t>
            </a:r>
            <a:r>
              <a:rPr lang="cs-CZ" altLang="cs-CZ" sz="4800" b="1" dirty="0" err="1"/>
              <a:t>ethylkarbamátu</a:t>
            </a:r>
            <a:r>
              <a:rPr lang="cs-CZ" altLang="cs-CZ" sz="4800" b="1" dirty="0"/>
              <a:t> v potravinách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5AA72BA-D291-1AEF-C01C-B399FA5D8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1214" y="2781300"/>
            <a:ext cx="7958137" cy="3316288"/>
          </a:xfrm>
          <a:noFill/>
        </p:spPr>
        <p:txBody>
          <a:bodyPr vert="horz" lIns="92075" tIns="46038" rIns="92075" bIns="46038" rtlCol="0">
            <a:normAutofit/>
          </a:bodyPr>
          <a:lstStyle/>
          <a:p>
            <a:pPr eaLnBrk="1" hangingPunct="1">
              <a:lnSpc>
                <a:spcPct val="180000"/>
              </a:lnSpc>
            </a:pPr>
            <a:r>
              <a:rPr lang="cs-CZ" altLang="cs-CZ" dirty="0"/>
              <a:t>přítomen ve většině fermentovaných potravin a nápojů</a:t>
            </a:r>
          </a:p>
          <a:p>
            <a:pPr eaLnBrk="1" hangingPunct="1">
              <a:lnSpc>
                <a:spcPct val="180000"/>
              </a:lnSpc>
            </a:pPr>
            <a:r>
              <a:rPr lang="cs-CZ" altLang="cs-CZ" dirty="0"/>
              <a:t>„přirozený“ toxin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>
            <a:extLst>
              <a:ext uri="{FF2B5EF4-FFF2-40B4-BE49-F238E27FC236}">
                <a16:creationId xmlns:a16="http://schemas.microsoft.com/office/drawing/2014/main" id="{8AAC5C75-6588-83BA-CF23-968C9FE858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defRPr/>
            </a:pPr>
            <a:r>
              <a:rPr lang="cs-CZ" altLang="cs-CZ" b="1" dirty="0"/>
              <a:t>Amygdalin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4C1BB87B-C57D-1FB9-6C83-0004BE68C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cs-CZ" dirty="0"/>
          </a:p>
        </p:txBody>
      </p:sp>
      <p:pic>
        <p:nvPicPr>
          <p:cNvPr id="29700" name="Picture 6" descr="Amygdalin_skeletal">
            <a:extLst>
              <a:ext uri="{FF2B5EF4-FFF2-40B4-BE49-F238E27FC236}">
                <a16:creationId xmlns:a16="http://schemas.microsoft.com/office/drawing/2014/main" id="{F7DC10D8-E7F8-D00B-3302-2DBFB2CB1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1916113"/>
            <a:ext cx="7416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40FA2A0-6BA8-3B63-3CD5-042135DF7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sz="5400" b="1" dirty="0" err="1"/>
              <a:t>Ethylkarbamát</a:t>
            </a:r>
            <a:endParaRPr lang="cs-CZ" altLang="cs-CZ" sz="5400" b="1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8DB018E-084C-6A49-CD54-32A50577F2C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925638" y="2205038"/>
            <a:ext cx="8113712" cy="3892550"/>
          </a:xfrm>
          <a:noFill/>
        </p:spPr>
        <p:txBody>
          <a:bodyPr vert="horz" lIns="92075" tIns="46038" rIns="92075" bIns="46038" rtlCol="0"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cs-CZ" altLang="cs-CZ" dirty="0"/>
              <a:t>EK v lihovinách je vážným rizikovým faktorem</a:t>
            </a:r>
          </a:p>
          <a:p>
            <a:pPr eaLnBrk="1" hangingPunct="1">
              <a:lnSpc>
                <a:spcPct val="170000"/>
              </a:lnSpc>
            </a:pPr>
            <a:r>
              <a:rPr lang="cs-CZ" altLang="cs-CZ" dirty="0"/>
              <a:t>největším nebezpečím jsou „domácí“ pálenky, kde se pro zdůraznění typické vůně a chuti část pecek drtí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FC7CA16-B06C-B26B-F8AC-45E45A53C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25127" y="1362075"/>
            <a:ext cx="7772400" cy="1143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sz="7200" b="1" dirty="0"/>
              <a:t>Ftaláty 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E60BC10E-23F7-1850-8167-C8D147764BB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251994" y="3537438"/>
            <a:ext cx="5688012" cy="21209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cs-CZ" sz="3200" b="1" dirty="0"/>
              <a:t>Ftaláty v potravním řetězci = vážný problém </a:t>
            </a:r>
            <a:endParaRPr lang="en-US" altLang="cs-CZ" sz="32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174A523-1960-CE7A-A1BE-80C372E8C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b="1" dirty="0"/>
              <a:t>Estery kyseliny ftalové </a:t>
            </a:r>
          </a:p>
        </p:txBody>
      </p:sp>
      <p:grpSp>
        <p:nvGrpSpPr>
          <p:cNvPr id="32771" name="Group 17">
            <a:extLst>
              <a:ext uri="{FF2B5EF4-FFF2-40B4-BE49-F238E27FC236}">
                <a16:creationId xmlns:a16="http://schemas.microsoft.com/office/drawing/2014/main" id="{4059616C-9298-C541-5B43-BA8AD77DF039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2508250"/>
            <a:ext cx="2835275" cy="1549400"/>
            <a:chOff x="0" y="0"/>
            <a:chExt cx="20000" cy="19998"/>
          </a:xfrm>
        </p:grpSpPr>
        <p:sp>
          <p:nvSpPr>
            <p:cNvPr id="32802" name="Line 18">
              <a:extLst>
                <a:ext uri="{FF2B5EF4-FFF2-40B4-BE49-F238E27FC236}">
                  <a16:creationId xmlns:a16="http://schemas.microsoft.com/office/drawing/2014/main" id="{16D3A181-59EC-ABD0-CE86-80DCC27F8B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1926"/>
              <a:ext cx="3534" cy="38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03" name="Line 19">
              <a:extLst>
                <a:ext uri="{FF2B5EF4-FFF2-40B4-BE49-F238E27FC236}">
                  <a16:creationId xmlns:a16="http://schemas.microsoft.com/office/drawing/2014/main" id="{DEC14AE0-38A2-76B9-C255-7279CE8FD3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" y="1926"/>
              <a:ext cx="3534" cy="38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04" name="Line 20">
              <a:extLst>
                <a:ext uri="{FF2B5EF4-FFF2-40B4-BE49-F238E27FC236}">
                  <a16:creationId xmlns:a16="http://schemas.microsoft.com/office/drawing/2014/main" id="{0AAEF50B-EEA8-9C8B-54AE-6836B6B5AC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5745"/>
              <a:ext cx="4" cy="76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05" name="Line 21">
              <a:extLst>
                <a:ext uri="{FF2B5EF4-FFF2-40B4-BE49-F238E27FC236}">
                  <a16:creationId xmlns:a16="http://schemas.microsoft.com/office/drawing/2014/main" id="{9A5F10A2-D681-3AE9-0221-5D9FEB556B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3417"/>
              <a:ext cx="3534" cy="38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06" name="Line 22">
              <a:extLst>
                <a:ext uri="{FF2B5EF4-FFF2-40B4-BE49-F238E27FC236}">
                  <a16:creationId xmlns:a16="http://schemas.microsoft.com/office/drawing/2014/main" id="{B1A6B857-6D8F-371A-628A-083C3DBE1C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0" y="13417"/>
              <a:ext cx="3534" cy="38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07" name="Line 23">
              <a:extLst>
                <a:ext uri="{FF2B5EF4-FFF2-40B4-BE49-F238E27FC236}">
                  <a16:creationId xmlns:a16="http://schemas.microsoft.com/office/drawing/2014/main" id="{5DE7E435-855C-F597-26C4-78802EF376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60" y="5745"/>
              <a:ext cx="4" cy="76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08" name="Oval 24">
              <a:extLst>
                <a:ext uri="{FF2B5EF4-FFF2-40B4-BE49-F238E27FC236}">
                  <a16:creationId xmlns:a16="http://schemas.microsoft.com/office/drawing/2014/main" id="{AD9E92C3-D258-7B33-3CF2-69E73E62D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" y="4336"/>
              <a:ext cx="6012" cy="10417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32809" name="Line 25">
              <a:extLst>
                <a:ext uri="{FF2B5EF4-FFF2-40B4-BE49-F238E27FC236}">
                  <a16:creationId xmlns:a16="http://schemas.microsoft.com/office/drawing/2014/main" id="{BC6F5AAA-986A-C139-3E5F-BD6D8DE590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60" y="2836"/>
              <a:ext cx="2911" cy="29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10" name="Line 26">
              <a:extLst>
                <a:ext uri="{FF2B5EF4-FFF2-40B4-BE49-F238E27FC236}">
                  <a16:creationId xmlns:a16="http://schemas.microsoft.com/office/drawing/2014/main" id="{628803A9-227A-BC95-790F-FEE5F2351C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9" y="13417"/>
              <a:ext cx="2840" cy="30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11" name="AutoShape 27">
              <a:extLst>
                <a:ext uri="{FF2B5EF4-FFF2-40B4-BE49-F238E27FC236}">
                  <a16:creationId xmlns:a16="http://schemas.microsoft.com/office/drawing/2014/main" id="{AC1B9B95-4E06-A3C3-71EB-247052B2C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37" y="0"/>
              <a:ext cx="10163" cy="578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cs-CZ" altLang="cs-CZ" sz="2000">
                  <a:latin typeface="Times New Roman" panose="02020603050405020304" pitchFamily="18" charset="0"/>
                </a:rPr>
                <a:t>COO</a:t>
              </a:r>
              <a:r>
                <a:rPr lang="cs-CZ" altLang="cs-CZ" sz="2000" b="1">
                  <a:latin typeface="Times New Roman" panose="02020603050405020304" pitchFamily="18" charset="0"/>
                </a:rPr>
                <a:t>R</a:t>
              </a:r>
              <a:r>
                <a:rPr lang="cs-CZ" altLang="cs-CZ" sz="2000" b="1" baseline="-25000">
                  <a:latin typeface="Times New Roman" panose="02020603050405020304" pitchFamily="18" charset="0"/>
                </a:rPr>
                <a:t>1</a:t>
              </a:r>
              <a:endParaRPr lang="en-US" altLang="cs-CZ" sz="2400">
                <a:latin typeface="Times New Roman CE" charset="-18"/>
              </a:endParaRPr>
            </a:p>
          </p:txBody>
        </p:sp>
        <p:sp>
          <p:nvSpPr>
            <p:cNvPr id="32812" name="AutoShape 28">
              <a:extLst>
                <a:ext uri="{FF2B5EF4-FFF2-40B4-BE49-F238E27FC236}">
                  <a16:creationId xmlns:a16="http://schemas.microsoft.com/office/drawing/2014/main" id="{2BEDF08E-DD6B-F3D2-8C33-F65981C99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8" y="14212"/>
              <a:ext cx="9232" cy="578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38100" tIns="38100" rIns="38100" bIns="38100"/>
            <a:lstStyle>
              <a:lvl1pPr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cs-CZ" altLang="cs-CZ" sz="2000">
                  <a:latin typeface="Times New Roman" panose="02020603050405020304" pitchFamily="18" charset="0"/>
                </a:rPr>
                <a:t>COO</a:t>
              </a:r>
              <a:r>
                <a:rPr lang="cs-CZ" altLang="cs-CZ" sz="2000" b="1">
                  <a:latin typeface="Times New Roman" panose="02020603050405020304" pitchFamily="18" charset="0"/>
                </a:rPr>
                <a:t>R</a:t>
              </a:r>
              <a:r>
                <a:rPr lang="cs-CZ" altLang="cs-CZ" sz="2000" b="1" baseline="-25000">
                  <a:latin typeface="Times New Roman" panose="02020603050405020304" pitchFamily="18" charset="0"/>
                </a:rPr>
                <a:t>2</a:t>
              </a:r>
              <a:endParaRPr lang="en-US" altLang="cs-CZ" sz="2400">
                <a:latin typeface="Times New Roman CE" charset="-18"/>
              </a:endParaRPr>
            </a:p>
          </p:txBody>
        </p:sp>
      </p:grpSp>
      <p:sp>
        <p:nvSpPr>
          <p:cNvPr id="32772" name="Line 32">
            <a:extLst>
              <a:ext uri="{FF2B5EF4-FFF2-40B4-BE49-F238E27FC236}">
                <a16:creationId xmlns:a16="http://schemas.microsoft.com/office/drawing/2014/main" id="{9609E1E1-2F0A-7CA3-D4EA-6639AB1A81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5" y="3429000"/>
            <a:ext cx="458788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3" name="Line 31">
            <a:extLst>
              <a:ext uri="{FF2B5EF4-FFF2-40B4-BE49-F238E27FC236}">
                <a16:creationId xmlns:a16="http://schemas.microsoft.com/office/drawing/2014/main" id="{C6684E2B-5D1E-E9D4-E9AC-3437FAD92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5" y="4149725"/>
            <a:ext cx="458788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4" name="Rectangle 39">
            <a:extLst>
              <a:ext uri="{FF2B5EF4-FFF2-40B4-BE49-F238E27FC236}">
                <a16:creationId xmlns:a16="http://schemas.microsoft.com/office/drawing/2014/main" id="{0BE47470-6F76-09E6-3CAE-B137228C9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101" y="21463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75" name="Rectangle 44">
            <a:extLst>
              <a:ext uri="{FF2B5EF4-FFF2-40B4-BE49-F238E27FC236}">
                <a16:creationId xmlns:a16="http://schemas.microsoft.com/office/drawing/2014/main" id="{5AEB2EBD-2B15-B75F-6107-0AE0672C2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101" y="21463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89906" name="Group 114">
            <a:extLst>
              <a:ext uri="{FF2B5EF4-FFF2-40B4-BE49-F238E27FC236}">
                <a16:creationId xmlns:a16="http://schemas.microsoft.com/office/drawing/2014/main" id="{37BD5B05-C271-999C-80CC-DC4B91790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070298"/>
              </p:ext>
            </p:extLst>
          </p:nvPr>
        </p:nvGraphicFramePr>
        <p:xfrm>
          <a:off x="5664201" y="2133600"/>
          <a:ext cx="4410075" cy="2566991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7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Zkratka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Název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DMP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dimethylftalát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DEP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diethylftalát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DnBP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di-n-butylftalát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BBP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benzylbutylftalát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BEHF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bis(2-ethylhexyl)ftalát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DnOP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32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CC00"/>
                        </a:buClr>
                        <a:defRPr sz="2800">
                          <a:solidFill>
                            <a:srgbClr val="99FF66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di-n-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oktylftalát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D3FE8DF-7637-AA2E-5476-526D52733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b="1" dirty="0"/>
              <a:t>Ftaláty - obrana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C6B64B4-47DB-025C-9271-927FC4A1229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925638" y="1700214"/>
            <a:ext cx="8418512" cy="4397375"/>
          </a:xfrm>
          <a:noFill/>
        </p:spPr>
        <p:txBody>
          <a:bodyPr vert="horz" lIns="92075" tIns="46038" rIns="92075" bIns="46038" rtlCol="0">
            <a:normAutofit/>
          </a:bodyPr>
          <a:lstStyle/>
          <a:p>
            <a:pPr marL="609600" indent="-609600"/>
            <a:r>
              <a:rPr lang="cs-CZ" altLang="cs-CZ" b="1"/>
              <a:t>Maximální technologická kázeň při výrobě a při manipulaci s lihovinou</a:t>
            </a:r>
          </a:p>
          <a:p>
            <a:pPr marL="609600" indent="-609600"/>
            <a:endParaRPr lang="cs-CZ" altLang="cs-CZ" b="1"/>
          </a:p>
          <a:p>
            <a:pPr marL="609600" indent="-609600"/>
            <a:r>
              <a:rPr lang="cs-CZ" altLang="cs-CZ" b="1"/>
              <a:t>Zamezení nebo omezení kontaktu s plastickými hmotami a pryží </a:t>
            </a:r>
            <a:br>
              <a:rPr lang="cs-CZ" altLang="cs-CZ" b="1"/>
            </a:br>
            <a:r>
              <a:rPr lang="cs-CZ" altLang="cs-CZ"/>
              <a:t>(hadice, těsnění, skladování v umělohmotných nádržích, těsnění uzávěrů lahví ap.).</a:t>
            </a:r>
            <a:endParaRPr lang="cs-CZ" altLang="cs-CZ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8E6F97E-6261-8CB5-2412-5378802D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Analytické metody pro hodnocení pálenek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BD809A-0F5E-F5D9-D078-CA3B9E692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Při hodnocení kvality ovocných pálenek se používá řada analytických metod, které umožňují posoudit jejich chemické složení a další fyzikálně-chemické vlastnosti</a:t>
            </a:r>
            <a:r>
              <a:rPr lang="cs-CZ" dirty="0">
                <a:effectLst/>
              </a:rPr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Vývoj metod:</a:t>
            </a:r>
          </a:p>
          <a:p>
            <a:pPr marL="0" indent="0">
              <a:buNone/>
            </a:pPr>
            <a:r>
              <a:rPr lang="cs-CZ" dirty="0"/>
              <a:t>Od tradičních fyzikálních a chemických metod</a:t>
            </a:r>
          </a:p>
          <a:p>
            <a:pPr marL="0" indent="0">
              <a:buNone/>
            </a:pPr>
            <a:r>
              <a:rPr lang="cs-CZ" dirty="0"/>
              <a:t>až po moderní sofistikované instrumentální metody – umožňující stanovit nejjemnější nuance daného vzorku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69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8054A-909C-72DA-2048-D8640A471A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272626"/>
                </a:solidFill>
                <a:effectLst/>
                <a:latin typeface="+mn-lt"/>
                <a:ea typeface="Calibri" panose="020F0502020204030204" pitchFamily="34" charset="0"/>
              </a:rPr>
              <a:t>Laboratorní zjišťování kvality </a:t>
            </a:r>
            <a:br>
              <a:rPr lang="cs-CZ" sz="4800" b="1" dirty="0">
                <a:solidFill>
                  <a:srgbClr val="272626"/>
                </a:solidFill>
                <a:effectLst/>
                <a:latin typeface="+mn-lt"/>
                <a:ea typeface="Calibri" panose="020F0502020204030204" pitchFamily="34" charset="0"/>
              </a:rPr>
            </a:br>
            <a:r>
              <a:rPr lang="cs-CZ" sz="4800" b="1" dirty="0">
                <a:solidFill>
                  <a:srgbClr val="272626"/>
                </a:solidFill>
                <a:effectLst/>
                <a:latin typeface="+mn-lt"/>
                <a:ea typeface="Calibri" panose="020F0502020204030204" pitchFamily="34" charset="0"/>
              </a:rPr>
              <a:t>ovocných destilátů</a:t>
            </a:r>
            <a:r>
              <a:rPr lang="cs-CZ" sz="4800" b="1" dirty="0">
                <a:effectLst/>
                <a:latin typeface="+mn-lt"/>
              </a:rPr>
              <a:t> </a:t>
            </a:r>
            <a:br>
              <a:rPr lang="cs-CZ" sz="4800" dirty="0">
                <a:effectLst/>
                <a:latin typeface="+mn-lt"/>
              </a:rPr>
            </a:br>
            <a:endParaRPr lang="cs-CZ" sz="48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72A097-4E92-E237-EE40-22953CE184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2800" dirty="0">
                <a:solidFill>
                  <a:srgbClr val="272626"/>
                </a:solidFill>
                <a:effectLst/>
                <a:ea typeface="Calibri" panose="020F0502020204030204" pitchFamily="34" charset="0"/>
              </a:rPr>
              <a:t>prof. Ing. Karel </a:t>
            </a:r>
            <a:r>
              <a:rPr lang="cs-CZ" sz="2800" dirty="0" err="1">
                <a:solidFill>
                  <a:srgbClr val="272626"/>
                </a:solidFill>
                <a:effectLst/>
                <a:ea typeface="Calibri" panose="020F0502020204030204" pitchFamily="34" charset="0"/>
              </a:rPr>
              <a:t>Melzoch</a:t>
            </a:r>
            <a:r>
              <a:rPr lang="cs-CZ" sz="2800" dirty="0">
                <a:solidFill>
                  <a:srgbClr val="272626"/>
                </a:solidFill>
                <a:effectLst/>
                <a:ea typeface="Calibri" panose="020F0502020204030204" pitchFamily="34" charset="0"/>
              </a:rPr>
              <a:t>, CSc.</a:t>
            </a:r>
          </a:p>
          <a:p>
            <a:endParaRPr lang="cs-CZ" sz="2800" dirty="0">
              <a:solidFill>
                <a:srgbClr val="272626"/>
              </a:solidFill>
            </a:endParaRPr>
          </a:p>
          <a:p>
            <a:r>
              <a:rPr lang="cs-CZ" sz="2800" dirty="0">
                <a:solidFill>
                  <a:srgbClr val="272626"/>
                </a:solidFill>
              </a:rPr>
              <a:t>VŠCHT Praha</a:t>
            </a:r>
          </a:p>
          <a:p>
            <a:endParaRPr lang="cs-CZ" sz="2800" dirty="0">
              <a:solidFill>
                <a:srgbClr val="272626"/>
              </a:solidFill>
            </a:endParaRPr>
          </a:p>
          <a:p>
            <a:r>
              <a:rPr lang="cs-CZ" sz="1800" dirty="0" err="1">
                <a:solidFill>
                  <a:srgbClr val="272626"/>
                </a:solidFill>
              </a:rPr>
              <a:t>karel.melzoch@vscht.cz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02223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8E6F97E-6261-8CB5-2412-5378802D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Stanovení ethanolu - lihovitosti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BD809A-0F5E-F5D9-D078-CA3B9E692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0771"/>
            <a:ext cx="10515600" cy="4351338"/>
          </a:xfrm>
        </p:spPr>
        <p:txBody>
          <a:bodyPr>
            <a:no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cs-CZ" sz="2400" b="1" dirty="0" err="1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Alkoholometrie</a:t>
            </a:r>
            <a:r>
              <a:rPr lang="cs-CZ" sz="2400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: měření hustoty vzorku destilátu. Lihoměr nebo pyknometr - obsah ethanolu pomocí kalibračních tabulek nebo vzorců (20/20)</a:t>
            </a:r>
            <a:r>
              <a:rPr lang="cs-CZ" sz="2400" dirty="0">
                <a:effectLst/>
              </a:rPr>
              <a:t> </a:t>
            </a:r>
          </a:p>
          <a:p>
            <a:pPr marL="342900" indent="-342900">
              <a:tabLst>
                <a:tab pos="457200" algn="l"/>
              </a:tabLst>
            </a:pPr>
            <a:r>
              <a:rPr lang="cs-CZ" sz="2400" b="1" dirty="0"/>
              <a:t>Index lomu</a:t>
            </a:r>
            <a:r>
              <a:rPr lang="cs-CZ" sz="2400" dirty="0"/>
              <a:t>: </a:t>
            </a:r>
            <a:r>
              <a:rPr lang="cs-CZ" sz="2400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 refraktometr </a:t>
            </a:r>
            <a:endParaRPr lang="cs-CZ" sz="2400" dirty="0"/>
          </a:p>
          <a:p>
            <a:pPr marL="342900" lvl="0" indent="-342900">
              <a:tabLst>
                <a:tab pos="457200" algn="l"/>
              </a:tabLst>
            </a:pPr>
            <a:r>
              <a:rPr lang="cs-CZ" sz="24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Destilace s následnou titrací</a:t>
            </a:r>
            <a:r>
              <a:rPr lang="cs-CZ" sz="24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titrace vydestilovaného alkoholu pomocí chemického činidla (dvojchroman draselný) 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cs-CZ" sz="2400" b="1" dirty="0">
                <a:solidFill>
                  <a:srgbClr val="374151"/>
                </a:solidFill>
                <a:ea typeface="Times New Roman" panose="02020603050405020304" pitchFamily="18" charset="0"/>
              </a:rPr>
              <a:t>P</a:t>
            </a:r>
            <a:r>
              <a:rPr lang="cs-CZ" sz="24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lynová chromatografie (GC)</a:t>
            </a:r>
            <a:r>
              <a:rPr lang="cs-CZ" sz="24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na chromatografické koloně je oddělen ethanol od ostatních složek destilátu, detektor FID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cs-CZ" sz="24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Infračervená spektroskopie (IR)</a:t>
            </a:r>
            <a:r>
              <a:rPr lang="cs-CZ" sz="24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Ethanol má charakteristické absorpční pásy v infračervené oblasti spektra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cs-CZ" sz="2400" b="1" dirty="0">
                <a:solidFill>
                  <a:srgbClr val="374151"/>
                </a:solidFill>
                <a:ea typeface="Times New Roman" panose="02020603050405020304" pitchFamily="18" charset="0"/>
              </a:rPr>
              <a:t>Rezonanční metody</a:t>
            </a:r>
            <a:r>
              <a:rPr lang="cs-CZ" sz="2400" dirty="0">
                <a:solidFill>
                  <a:srgbClr val="374151"/>
                </a:solidFill>
                <a:ea typeface="Times New Roman" panose="02020603050405020304" pitchFamily="18" charset="0"/>
              </a:rPr>
              <a:t>: Anton </a:t>
            </a:r>
            <a:r>
              <a:rPr lang="cs-CZ" sz="2400" dirty="0" err="1">
                <a:solidFill>
                  <a:srgbClr val="374151"/>
                </a:solidFill>
                <a:ea typeface="Times New Roman" panose="02020603050405020304" pitchFamily="18" charset="0"/>
              </a:rPr>
              <a:t>Paar</a:t>
            </a:r>
            <a:endParaRPr lang="cs-CZ" sz="2400" dirty="0">
              <a:solidFill>
                <a:srgbClr val="374151"/>
              </a:solidFill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endParaRPr lang="cs-CZ" sz="2400" dirty="0">
              <a:solidFill>
                <a:srgbClr val="374151"/>
              </a:solidFill>
              <a:effectLst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374151"/>
                </a:solidFill>
                <a:ea typeface="Times New Roman" panose="02020603050405020304" pitchFamily="18" charset="0"/>
              </a:rPr>
              <a:t>U roztoků ethanolu – teplotní dilatace, objemová kontrakce, …</a:t>
            </a:r>
            <a:endParaRPr lang="cs-CZ" sz="2400" dirty="0">
              <a:solidFill>
                <a:srgbClr val="374151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438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E9F10-4DF1-F4A8-7335-BEC77087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74151"/>
                </a:solidFill>
                <a:ea typeface="Times New Roman" panose="02020603050405020304" pitchFamily="18" charset="0"/>
              </a:rPr>
              <a:t>Tradiční chemická analýza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F963E0-F818-29E7-379B-4AF73A632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898"/>
            <a:ext cx="10515600" cy="435133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dirty="0">
                <a:solidFill>
                  <a:srgbClr val="3741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Methanol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374151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Vyšší alkoholy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3741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Estery, aldehydy a ketony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374151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Celkové kyseliny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3741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Furan</a:t>
            </a:r>
            <a:endParaRPr lang="cs-CZ" dirty="0">
              <a:solidFill>
                <a:srgbClr val="374151"/>
              </a:solidFill>
              <a:effectLst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rgbClr val="374151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Extraktivní látk</a:t>
            </a:r>
            <a:r>
              <a:rPr lang="cs-CZ" dirty="0">
                <a:solidFill>
                  <a:srgbClr val="3741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y</a:t>
            </a:r>
          </a:p>
          <a:p>
            <a:pPr>
              <a:buFontTx/>
              <a:buChar char="-"/>
            </a:pPr>
            <a:endParaRPr lang="cs-CZ" dirty="0">
              <a:solidFill>
                <a:srgbClr val="37415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Reakcí se specifickým činidlem vzniká barevná látka, intenzita zbarvení je úměrná koncentraci látky (</a:t>
            </a:r>
            <a:r>
              <a:rPr lang="cs-CZ" b="1" dirty="0">
                <a:solidFill>
                  <a:srgbClr val="3741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spektrofotometrie ve viditelné oblasti</a:t>
            </a:r>
            <a:r>
              <a:rPr lang="cs-CZ" dirty="0">
                <a:solidFill>
                  <a:srgbClr val="3741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Již se neprovádí ani v provozních podmínkách – nepřesné a zdlouhavé</a:t>
            </a:r>
          </a:p>
        </p:txBody>
      </p:sp>
    </p:spTree>
    <p:extLst>
      <p:ext uri="{BB962C8B-B14F-4D97-AF65-F5344CB8AC3E}">
        <p14:creationId xmlns:p14="http://schemas.microsoft.com/office/powerpoint/2010/main" val="1548761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4EE2D-24B5-E99B-CC59-85EAF10A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pálenek – plynová chromatografie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43ED2C-F0CA-B588-1ACA-5D9A693EC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28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GC (</a:t>
            </a:r>
            <a:r>
              <a:rPr lang="cs-CZ" b="1" dirty="0" err="1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Gas</a:t>
            </a: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Chromatography</a:t>
            </a: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)</a:t>
            </a:r>
            <a:r>
              <a:rPr lang="cs-CZ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: GC je metoda analýzy, která se často používá k identifikaci a kvantifikaci různých sloučenin, včetně těch s nižším bodem varu, jako jsou estery, aldehydy, alkoholy a další aroma látky ve vzorcích ovocných pálenek.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Dnes </a:t>
            </a:r>
            <a:r>
              <a:rPr lang="cs-CZ" b="1" dirty="0">
                <a:solidFill>
                  <a:srgbClr val="374151"/>
                </a:solidFill>
              </a:rPr>
              <a:t>standardní metoda analýzy těkavých látek</a:t>
            </a:r>
          </a:p>
          <a:p>
            <a:pPr marL="0" indent="0">
              <a:buNone/>
            </a:pPr>
            <a:r>
              <a:rPr lang="cs-CZ" b="1" dirty="0">
                <a:solidFill>
                  <a:srgbClr val="374151"/>
                </a:solidFill>
              </a:rPr>
              <a:t>Detektory</a:t>
            </a:r>
            <a:r>
              <a:rPr lang="cs-CZ" dirty="0">
                <a:solidFill>
                  <a:srgbClr val="374151"/>
                </a:solidFill>
              </a:rPr>
              <a:t> (rozšířily možnosti detekce látek a snížily práh detekce):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FID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ECD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MS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</a:t>
            </a:r>
            <a:r>
              <a:rPr lang="cs-CZ" dirty="0" err="1">
                <a:solidFill>
                  <a:srgbClr val="374151"/>
                </a:solidFill>
              </a:rPr>
              <a:t>oflaktorický</a:t>
            </a:r>
            <a:r>
              <a:rPr lang="cs-CZ" dirty="0">
                <a:solidFill>
                  <a:srgbClr val="374151"/>
                </a:solidFill>
              </a:rPr>
              <a:t> (čichá se plyn na výstupu)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943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F68A8-9E5B-DE05-6779-6E47C8C3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pálenek – kapalinová chromatografie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BE3D3-7E89-2AE0-A076-4D40AFD6B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59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HPLC (</a:t>
            </a:r>
            <a:r>
              <a:rPr lang="cs-CZ" b="1" dirty="0" err="1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High</a:t>
            </a: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-Performance </a:t>
            </a:r>
            <a:r>
              <a:rPr lang="cs-CZ" b="1" dirty="0" err="1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Liquid</a:t>
            </a: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Chromatography</a:t>
            </a: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)</a:t>
            </a:r>
            <a:r>
              <a:rPr lang="cs-CZ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: Tato metoda je často používána k analýze obsahu různých sloučenin ve vzorcích ovocných pálenek. Pomocí HPLC lze identifikovat a kvantifikovat cukry, organické kyseliny, polyfenoly a další látky, které ovlivňují chuť, aroma a další vlastnosti pálenky</a:t>
            </a:r>
            <a:endParaRPr lang="cs-CZ" dirty="0">
              <a:solidFill>
                <a:srgbClr val="37415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Univerzální pro těkavé a netěkavé (extraktivní) látky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Detektory: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RI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UV/VIS (</a:t>
            </a:r>
            <a:r>
              <a:rPr lang="cs-CZ" dirty="0" err="1">
                <a:solidFill>
                  <a:srgbClr val="374151"/>
                </a:solidFill>
              </a:rPr>
              <a:t>Diode</a:t>
            </a:r>
            <a:r>
              <a:rPr lang="cs-CZ" dirty="0">
                <a:solidFill>
                  <a:srgbClr val="374151"/>
                </a:solidFill>
              </a:rPr>
              <a:t> </a:t>
            </a:r>
            <a:r>
              <a:rPr lang="cs-CZ" dirty="0" err="1">
                <a:solidFill>
                  <a:srgbClr val="374151"/>
                </a:solidFill>
              </a:rPr>
              <a:t>Array</a:t>
            </a:r>
            <a:r>
              <a:rPr lang="cs-CZ" dirty="0">
                <a:solidFill>
                  <a:srgbClr val="374151"/>
                </a:solidFill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vodivostní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MS, MS/MS</a:t>
            </a:r>
          </a:p>
          <a:p>
            <a:pPr marL="0" indent="0">
              <a:buNone/>
            </a:pPr>
            <a:r>
              <a:rPr lang="cs-CZ" dirty="0">
                <a:solidFill>
                  <a:srgbClr val="374151"/>
                </a:solidFill>
              </a:rPr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95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68555-F853-CDD0-9C7C-16B240A40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pálenek – NIR spektroskopie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AD7F63-FC8E-3933-03A6-38A6A1FC3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Spektroskopie blízkého infračerveného záření (NIR)</a:t>
            </a:r>
            <a:r>
              <a:rPr lang="cs-CZ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: NIR spektroskopie je využívána k </a:t>
            </a: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rychlé a neinvazivní </a:t>
            </a:r>
            <a:r>
              <a:rPr lang="cs-CZ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analýze vzorků pálenek. Tato metoda měří interakci světla s molekulami ve vzorku a umožňuje odhadovat obsah cukrů, kyselin, alkoholů a dalších sloučenin ve vzorcích pálenek</a:t>
            </a:r>
            <a:r>
              <a:rPr lang="cs-CZ" dirty="0">
                <a:effectLst/>
              </a:rPr>
              <a:t> </a:t>
            </a:r>
          </a:p>
          <a:p>
            <a:endParaRPr lang="cs-CZ" dirty="0"/>
          </a:p>
          <a:p>
            <a:r>
              <a:rPr lang="cs-CZ" dirty="0"/>
              <a:t>Nutná kalibrace na stejné vzorky</a:t>
            </a:r>
          </a:p>
          <a:p>
            <a:endParaRPr lang="cs-CZ" dirty="0"/>
          </a:p>
          <a:p>
            <a:r>
              <a:rPr lang="cs-CZ" dirty="0"/>
              <a:t>Stanovení ethanolu, methanolu…</a:t>
            </a:r>
          </a:p>
        </p:txBody>
      </p:sp>
    </p:spTree>
    <p:extLst>
      <p:ext uri="{BB962C8B-B14F-4D97-AF65-F5344CB8AC3E}">
        <p14:creationId xmlns:p14="http://schemas.microsoft.com/office/powerpoint/2010/main" val="3554195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A7622-6235-0E74-7D93-C06B5A414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pálenek – stopové koncentrace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642C98-2CFB-A761-64C1-47A32DE0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cs-CZ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Analýza stopových prvků</a:t>
            </a:r>
            <a:r>
              <a:rPr lang="cs-CZ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Měření koncentrace minoritních prvků ve vzorcích destilátu může poskytnout informace o jejich původu a případných nečistotách. Specifické stopové prvky mohou být charakteristické pro určité regiony nebo technologické postupy a odhalení odchylek může naznačovat padělání </a:t>
            </a:r>
            <a:r>
              <a:rPr lang="cs-CZ" dirty="0">
                <a:effectLst/>
                <a:ea typeface="Times New Roman" panose="02020603050405020304" pitchFamily="18" charset="0"/>
              </a:rPr>
              <a:t>(</a:t>
            </a:r>
            <a:r>
              <a:rPr lang="cs-CZ" b="1" dirty="0">
                <a:effectLst/>
                <a:ea typeface="Times New Roman" panose="02020603050405020304" pitchFamily="18" charset="0"/>
              </a:rPr>
              <a:t>AAS</a:t>
            </a:r>
            <a:r>
              <a:rPr lang="cs-CZ" dirty="0">
                <a:effectLst/>
                <a:ea typeface="Times New Roman" panose="02020603050405020304" pitchFamily="18" charset="0"/>
              </a:rPr>
              <a:t>, </a:t>
            </a:r>
            <a:r>
              <a:rPr lang="cs-CZ" b="1" dirty="0">
                <a:effectLst/>
                <a:ea typeface="Times New Roman" panose="02020603050405020304" pitchFamily="18" charset="0"/>
              </a:rPr>
              <a:t>ICP</a:t>
            </a:r>
            <a:r>
              <a:rPr lang="cs-CZ" dirty="0">
                <a:effectLst/>
                <a:ea typeface="Times New Roman" panose="02020603050405020304" pitchFamily="18" charset="0"/>
              </a:rPr>
              <a:t>, </a:t>
            </a:r>
            <a:r>
              <a:rPr lang="cs-CZ" b="1" dirty="0">
                <a:effectLst/>
                <a:ea typeface="Times New Roman" panose="02020603050405020304" pitchFamily="18" charset="0"/>
              </a:rPr>
              <a:t>ICP-MS)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cs-CZ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Chemické stopy: Identifikace a kvantifikace specifických chemických složek nebo sloučenin ve vzorcích destilátu může pomoci odhalit přítomnost neautentických přísad nebo příměsí. Používají se metody jako </a:t>
            </a:r>
            <a:r>
              <a:rPr lang="cs-CZ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HPLC</a:t>
            </a:r>
            <a:r>
              <a:rPr lang="cs-CZ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cs-CZ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GC-MS</a:t>
            </a:r>
            <a:r>
              <a:rPr lang="cs-CZ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nebo </a:t>
            </a:r>
            <a:r>
              <a:rPr lang="cs-CZ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LC-MS</a:t>
            </a:r>
            <a:r>
              <a:rPr lang="cs-CZ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k analýze vzorků na přítomnost nežádoucích látek.</a:t>
            </a:r>
            <a:endParaRPr lang="cs-CZ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246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D0F21-4940-069C-B9B8-3495309F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pálenek – izotopové složení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040FA-DC01-3F57-210F-BC25B73E8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Analýza izotopového složení</a:t>
            </a:r>
            <a:r>
              <a:rPr lang="cs-CZ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: Měření izotopového složení určitých prvků, jako je uhlík nebo kyslík, v destilátech může poskytnout informace o jejich původu. Přirozený izotopový poměr se může lišit v závislosti na geografickém regionu, kde bylo ovoce pěstováno. Porovnání izotopového složení s referenčními vzorky může odhalit možné padělky.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54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0F6BD-C1C3-2CE6-A60D-05196ECC3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pálenek – autenticita NMR-SNIF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DF861C-86BC-4E2C-F2DD-A669994D1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374151"/>
                </a:solidFill>
                <a:effectLst/>
                <a:latin typeface="Söhne"/>
              </a:rPr>
              <a:t>NMR-SNIF</a:t>
            </a:r>
            <a:r>
              <a:rPr lang="cs-CZ" b="0" i="0" dirty="0">
                <a:solidFill>
                  <a:srgbClr val="374151"/>
                </a:solidFill>
                <a:effectLst/>
                <a:latin typeface="Söhne"/>
              </a:rPr>
              <a:t> (</a:t>
            </a:r>
            <a:r>
              <a:rPr lang="cs-CZ" b="0" i="0" dirty="0" err="1">
                <a:solidFill>
                  <a:srgbClr val="374151"/>
                </a:solidFill>
                <a:effectLst/>
                <a:latin typeface="Söhne"/>
              </a:rPr>
              <a:t>Nuclear</a:t>
            </a:r>
            <a:r>
              <a:rPr lang="cs-CZ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374151"/>
                </a:solidFill>
                <a:effectLst/>
                <a:latin typeface="Söhne"/>
              </a:rPr>
              <a:t>Magnetic</a:t>
            </a:r>
            <a:r>
              <a:rPr lang="cs-CZ" b="0" i="0" dirty="0">
                <a:solidFill>
                  <a:srgbClr val="374151"/>
                </a:solidFill>
                <a:effectLst/>
                <a:latin typeface="Söhne"/>
              </a:rPr>
              <a:t> Resonance-</a:t>
            </a:r>
            <a:r>
              <a:rPr lang="cs-CZ" b="0" i="0" dirty="0" err="1">
                <a:solidFill>
                  <a:srgbClr val="374151"/>
                </a:solidFill>
                <a:effectLst/>
                <a:latin typeface="Söhne"/>
              </a:rPr>
              <a:t>Spatially</a:t>
            </a:r>
            <a:r>
              <a:rPr lang="cs-CZ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374151"/>
                </a:solidFill>
                <a:effectLst/>
                <a:latin typeface="Söhne"/>
              </a:rPr>
              <a:t>Nonuniform</a:t>
            </a:r>
            <a:r>
              <a:rPr lang="cs-CZ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cs-CZ" b="0" i="0" dirty="0" err="1">
                <a:solidFill>
                  <a:srgbClr val="374151"/>
                </a:solidFill>
                <a:effectLst/>
                <a:latin typeface="Söhne"/>
              </a:rPr>
              <a:t>Field</a:t>
            </a:r>
            <a:r>
              <a:rPr lang="cs-CZ" dirty="0">
                <a:solidFill>
                  <a:srgbClr val="374151"/>
                </a:solidFill>
                <a:latin typeface="Söhne"/>
              </a:rPr>
              <a:t>)</a:t>
            </a:r>
            <a:r>
              <a:rPr lang="cs-CZ" b="0" i="0" dirty="0">
                <a:solidFill>
                  <a:srgbClr val="374151"/>
                </a:solidFill>
                <a:effectLst/>
                <a:latin typeface="Söhne"/>
              </a:rPr>
              <a:t> (Jaderná magnetická rezonance-s prostorově nerovnoměrným polem). Jedná se o specifickou metodu jaderné magnetické rezonance (NMR), která se používá k získání informací o struktuře a dynamice molekul.</a:t>
            </a:r>
          </a:p>
          <a:p>
            <a:r>
              <a:rPr lang="cs-CZ" dirty="0">
                <a:solidFill>
                  <a:srgbClr val="374151"/>
                </a:solidFill>
                <a:latin typeface="Söhne"/>
              </a:rPr>
              <a:t>Měří spin vodíkových atomů v molekule ethanolu</a:t>
            </a:r>
          </a:p>
          <a:p>
            <a:r>
              <a:rPr lang="cs-CZ" dirty="0">
                <a:solidFill>
                  <a:srgbClr val="374151"/>
                </a:solidFill>
                <a:latin typeface="Söhne"/>
              </a:rPr>
              <a:t>Díky rozsáhlé databázi je schopna určit geografický původ vzorku a výchozí surovinu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2657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656E3-8AAE-D08D-335F-735A136D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pálenek – „</a:t>
            </a:r>
            <a:r>
              <a:rPr lang="cs-CZ" b="1" dirty="0" err="1"/>
              <a:t>fingerprint</a:t>
            </a:r>
            <a:r>
              <a:rPr lang="cs-CZ" b="1" dirty="0"/>
              <a:t>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D9A53-A29D-9F2E-3050-FC3C0F300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Analýza podpisu aroma</a:t>
            </a:r>
            <a:r>
              <a:rPr lang="cs-CZ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: </a:t>
            </a:r>
            <a:r>
              <a:rPr lang="cs-CZ" dirty="0" err="1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fingerprinting</a:t>
            </a:r>
            <a:r>
              <a:rPr lang="cs-CZ" dirty="0">
                <a:solidFill>
                  <a:srgbClr val="374151"/>
                </a:solidFill>
                <a:effectLst/>
                <a:ea typeface="Calibri" panose="020F0502020204030204" pitchFamily="34" charset="0"/>
              </a:rPr>
              <a:t> může pomoci identifikovat specifické aroma látky ve vzorcích destilátu. Porovnání podpisu aroma se vzorky autentických destilátů může odhalit odchylky nebo nepřípustné přísady.</a:t>
            </a:r>
            <a:r>
              <a:rPr lang="cs-CZ" dirty="0">
                <a:effectLst/>
              </a:rPr>
              <a:t> Analyzuje i </a:t>
            </a:r>
            <a:r>
              <a:rPr lang="cs-CZ" dirty="0" err="1">
                <a:effectLst/>
              </a:rPr>
              <a:t>extraktiuvní</a:t>
            </a:r>
            <a:r>
              <a:rPr lang="cs-CZ" dirty="0">
                <a:effectLst/>
              </a:rPr>
              <a:t> látky.</a:t>
            </a:r>
          </a:p>
          <a:p>
            <a:endParaRPr lang="cs-CZ" dirty="0"/>
          </a:p>
          <a:p>
            <a:r>
              <a:rPr lang="cs-CZ" dirty="0"/>
              <a:t>Metoda </a:t>
            </a:r>
            <a:r>
              <a:rPr lang="cs-CZ" b="1" dirty="0"/>
              <a:t>DART-MS</a:t>
            </a:r>
            <a:r>
              <a:rPr lang="cs-CZ" dirty="0"/>
              <a:t> (Direct </a:t>
            </a:r>
            <a:r>
              <a:rPr lang="cs-CZ" dirty="0" err="1"/>
              <a:t>analysis</a:t>
            </a:r>
            <a:r>
              <a:rPr lang="cs-CZ" dirty="0"/>
              <a:t> in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)</a:t>
            </a:r>
          </a:p>
          <a:p>
            <a:endParaRPr lang="cs-CZ" b="1" dirty="0"/>
          </a:p>
          <a:p>
            <a:r>
              <a:rPr lang="cs-CZ" dirty="0"/>
              <a:t>Rychlá univerzální metoda na porovnání vzorků, zjišťování autenticity</a:t>
            </a:r>
          </a:p>
        </p:txBody>
      </p:sp>
    </p:spTree>
    <p:extLst>
      <p:ext uri="{BB962C8B-B14F-4D97-AF65-F5344CB8AC3E}">
        <p14:creationId xmlns:p14="http://schemas.microsoft.com/office/powerpoint/2010/main" val="491782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2FDBA0D-8A42-4C2F-0BFA-A2F80EBF1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817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Senzorický profil ovocného destilátu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EE03470-F069-8396-E278-A4CC2CB1F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8262"/>
            <a:ext cx="10515600" cy="4351338"/>
          </a:xfrm>
        </p:spPr>
        <p:txBody>
          <a:bodyPr>
            <a:noAutofit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cs-CZ" sz="20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Aroma</a:t>
            </a:r>
            <a:r>
              <a:rPr lang="cs-CZ" sz="20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intenzita a příjemnost ovocného aroma destilátu. Je zkoumáno, zda aroma odpovídá použitému ovoci a zda je přirozené nebo případně ovlivněné nepříjemnými tóny.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cs-CZ" sz="20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Chuť</a:t>
            </a:r>
            <a:r>
              <a:rPr lang="cs-CZ" sz="20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celková chutnost destilátu, včetně sladkosti, kyselosti, hořkosti a dalších charakteristických chutí spojených s daným ovocem. Důležité je, aby byla chuť vyvážená a příjemná.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r>
              <a:rPr lang="cs-CZ" sz="20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Čistota a vzhled</a:t>
            </a:r>
            <a:r>
              <a:rPr lang="cs-CZ" sz="20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zda destilát neobsahuje žádné nečistoty, jako jsou sedimenty, nežádoucí aroma nebo chemické látky. Kvalitní destiláty jsou čisté a bez vad.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r>
              <a:rPr lang="cs-CZ" sz="20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Hladkost</a:t>
            </a:r>
            <a:r>
              <a:rPr lang="cs-CZ" sz="20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jak hladký je destilát při pití. Kvalitní destiláty mají měkkou texturu a nemají dráždivý nebo nepříjemný pocit na jazyku nebo v krku.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cs-CZ" sz="20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Délka doznívání</a:t>
            </a:r>
            <a:r>
              <a:rPr lang="cs-CZ" sz="20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jak dlouho trvá, než chuť a aroma destilátu zcela opadnou po požití. Vyšší kvalita destilátu často zanechává dlouhé a příjemné doznívání na patře a jazyku.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cs-CZ" sz="20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Přírodnost</a:t>
            </a:r>
            <a:r>
              <a:rPr lang="cs-CZ" sz="20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do jaké míry destilát zachovává přirozenou chuť a aroma ovoce. Kvalitní destiláty jsou často ceněny za svou autenticitu a schopnost přenést charakter ovoce do destilátu.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cs-CZ" sz="20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Harmonie</a:t>
            </a:r>
            <a:r>
              <a:rPr lang="cs-CZ" sz="20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jak dobře jsou všechny složky destilátu, včetně chuti, vůně a struktury, sladěny a navzájem se doplňují. Kvalitní destiláty mají harmonickou rovnováhu a vyváženost.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cs-CZ" sz="2000" b="1" dirty="0" err="1">
                <a:solidFill>
                  <a:srgbClr val="374151"/>
                </a:solidFill>
                <a:ea typeface="Times New Roman" panose="02020603050405020304" pitchFamily="18" charset="0"/>
              </a:rPr>
              <a:t>Hedonický</a:t>
            </a:r>
            <a:r>
              <a:rPr lang="cs-CZ" sz="2000" b="1" dirty="0">
                <a:solidFill>
                  <a:srgbClr val="374151"/>
                </a:solidFill>
                <a:ea typeface="Times New Roman" panose="02020603050405020304" pitchFamily="18" charset="0"/>
              </a:rPr>
              <a:t> profil </a:t>
            </a:r>
            <a:r>
              <a:rPr lang="cs-CZ" sz="2000" dirty="0">
                <a:solidFill>
                  <a:srgbClr val="374151"/>
                </a:solidFill>
                <a:ea typeface="Times New Roman" panose="02020603050405020304" pitchFamily="18" charset="0"/>
              </a:rPr>
              <a:t>– rozkošnický požitek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533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21AED-4634-D4A2-902C-E4DC99AC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kvalita ovocných pálenek?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3DBC1-DD95-ED2D-8E1F-7D0FF25F5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Z pohledu výroby a kvality tato komodita (Líh a lihoviny) spadá do kompetence dvou základních zákonů:</a:t>
            </a:r>
          </a:p>
          <a:p>
            <a:pPr marL="0" indent="0">
              <a:buNone/>
            </a:pPr>
            <a:endParaRPr lang="cs-CZ" dirty="0">
              <a:effectLst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Zákon č. 61/1997 Sb., o lihu</a:t>
            </a:r>
          </a:p>
          <a:p>
            <a:pPr marL="342900" lvl="0" indent="-342900"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Zákon č. 110/1997 Sb., o potravinách a tabákových výrobcích</a:t>
            </a:r>
          </a:p>
          <a:p>
            <a:pPr marL="0" indent="0">
              <a:buNone/>
            </a:pPr>
            <a:endParaRPr lang="cs-CZ" dirty="0">
              <a:effectLst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cs-CZ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cs-CZ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jejich prováděcích vyhlášek</a:t>
            </a:r>
          </a:p>
          <a:p>
            <a:pPr marL="0" indent="0">
              <a:buNone/>
            </a:pPr>
            <a:endParaRPr lang="cs-CZ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Oba zákony jsou v gesci </a:t>
            </a:r>
            <a:r>
              <a:rPr lang="cs-CZ" sz="2400" dirty="0" err="1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MZe</a:t>
            </a:r>
            <a:r>
              <a:rPr lang="cs-CZ" sz="24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ČR, hygienické požadavky v gesci </a:t>
            </a:r>
            <a:r>
              <a:rPr lang="cs-CZ" sz="2400" dirty="0" err="1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MZdr</a:t>
            </a:r>
            <a:r>
              <a:rPr lang="cs-CZ" sz="24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ČR</a:t>
            </a:r>
          </a:p>
        </p:txBody>
      </p:sp>
    </p:spTree>
    <p:extLst>
      <p:ext uri="{BB962C8B-B14F-4D97-AF65-F5344CB8AC3E}">
        <p14:creationId xmlns:p14="http://schemas.microsoft.com/office/powerpoint/2010/main" val="3279712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773F9-7403-0302-1047-09DB148D6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kvalitní ovocná pálenka?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ACE3BF-B239-433C-98C2-93E8CB8AA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682" y="2528599"/>
            <a:ext cx="10515600" cy="18008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97024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B0ACA-7CDF-119C-F2A3-C0540B2B4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kvalitní ovocná pálenka?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48F8F5-0160-CF5A-1A33-C91A6ABB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322839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/>
              <a:t>Ovocná pálenka, která je zdravotně „nezávadná“ </a:t>
            </a:r>
            <a:br>
              <a:rPr lang="cs-CZ" sz="3600" dirty="0"/>
            </a:br>
            <a:r>
              <a:rPr lang="cs-CZ" sz="3600" dirty="0"/>
              <a:t>a jejíž konzumace mě přináší potěšení.</a:t>
            </a:r>
          </a:p>
        </p:txBody>
      </p:sp>
    </p:spTree>
    <p:extLst>
      <p:ext uri="{BB962C8B-B14F-4D97-AF65-F5344CB8AC3E}">
        <p14:creationId xmlns:p14="http://schemas.microsoft.com/office/powerpoint/2010/main" val="424149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3421C-E1C1-BE01-A278-36A1DAE1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Destiláty</a:t>
            </a:r>
            <a:r>
              <a:rPr lang="cs-CZ" dirty="0"/>
              <a:t> (zákon o lihu)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2E14A-8F60-9D71-5B00-1F558917D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  <a:ea typeface="Times New Roman" panose="02020603050405020304" pitchFamily="18" charset="0"/>
              </a:rPr>
              <a:t>alkoholické nápoje, jejichž </a:t>
            </a:r>
            <a:r>
              <a:rPr lang="cs-CZ" b="1" dirty="0">
                <a:effectLst/>
                <a:ea typeface="Times New Roman" panose="02020603050405020304" pitchFamily="18" charset="0"/>
              </a:rPr>
              <a:t>etanol pochází buď ze zkvašené tekutiny nebo zkvašené zápary, vyrobené z cukerné nebo </a:t>
            </a:r>
            <a:r>
              <a:rPr lang="cs-CZ" b="1" dirty="0" err="1">
                <a:effectLst/>
                <a:ea typeface="Times New Roman" panose="02020603050405020304" pitchFamily="18" charset="0"/>
              </a:rPr>
              <a:t>zcukřené</a:t>
            </a:r>
            <a:r>
              <a:rPr lang="cs-CZ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ea typeface="Times New Roman" panose="02020603050405020304" pitchFamily="18" charset="0"/>
              </a:rPr>
              <a:t>polysacharidické</a:t>
            </a:r>
            <a:r>
              <a:rPr lang="cs-CZ" b="1" dirty="0">
                <a:effectLst/>
                <a:ea typeface="Times New Roman" panose="02020603050405020304" pitchFamily="18" charset="0"/>
              </a:rPr>
              <a:t> suroviny</a:t>
            </a:r>
            <a:r>
              <a:rPr lang="cs-CZ" dirty="0">
                <a:effectLst/>
                <a:ea typeface="Times New Roman" panose="02020603050405020304" pitchFamily="18" charset="0"/>
              </a:rPr>
              <a:t>, anebo, v případech dále stanovených, z vydestilovaného částečně zkvašeného nebo nezkvašeného macerátu suroviny v lihu, lihovině nebo destilátu; chuť a zbarvení tohoto destilátu musí pocházet převážně ze zpracovaných surovin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59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4">
            <a:extLst>
              <a:ext uri="{FF2B5EF4-FFF2-40B4-BE49-F238E27FC236}">
                <a16:creationId xmlns:a16="http://schemas.microsoft.com/office/drawing/2014/main" id="{900AE215-AABE-940A-361F-79035570D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B2B2B2"/>
                </a:solidFill>
              </a:rPr>
              <a:t>Lihoviny</a:t>
            </a:r>
          </a:p>
        </p:txBody>
      </p:sp>
      <p:sp>
        <p:nvSpPr>
          <p:cNvPr id="21507" name="Zástupný symbol pro číslo snímku 5">
            <a:extLst>
              <a:ext uri="{FF2B5EF4-FFF2-40B4-BE49-F238E27FC236}">
                <a16:creationId xmlns:a16="http://schemas.microsoft.com/office/drawing/2014/main" id="{A45FD056-B165-845B-A6FE-D73DD9BBF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fld id="{46E4557B-27E3-D54C-A899-4B41DE74F7F4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D6F5BC9C-E4FA-A488-6D61-3D1A5B581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0" dirty="0"/>
              <a:t>Kvalitativní znaky</a:t>
            </a:r>
            <a:r>
              <a:rPr lang="cs-CZ" altLang="cs-CZ" dirty="0"/>
              <a:t> ovocných destilátů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1B8788DA-AED8-E79A-0DAB-B1F8D25DF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58963" y="1939925"/>
            <a:ext cx="8413750" cy="41862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3600" b="1" dirty="0"/>
              <a:t>Lihovitost, obsah etanolu</a:t>
            </a:r>
          </a:p>
          <a:p>
            <a:pPr marL="0" indent="0" eaLnBrk="1" hangingPunct="1">
              <a:buNone/>
            </a:pPr>
            <a:r>
              <a:rPr lang="cs-CZ" altLang="cs-CZ" sz="3600" dirty="0"/>
              <a:t>C</a:t>
            </a:r>
            <a:r>
              <a:rPr lang="cs-CZ" altLang="cs-CZ" sz="3600" baseline="-25000" dirty="0"/>
              <a:t>2</a:t>
            </a:r>
            <a:r>
              <a:rPr lang="cs-CZ" altLang="cs-CZ" sz="3600" dirty="0"/>
              <a:t>H</a:t>
            </a:r>
            <a:r>
              <a:rPr lang="cs-CZ" altLang="cs-CZ" sz="3600" baseline="-25000" dirty="0"/>
              <a:t>5</a:t>
            </a:r>
            <a:r>
              <a:rPr lang="cs-CZ" altLang="cs-CZ" sz="3600" dirty="0"/>
              <a:t>OH</a:t>
            </a:r>
          </a:p>
          <a:p>
            <a:pPr marL="0" indent="0" eaLnBrk="1" hangingPunct="1">
              <a:buNone/>
            </a:pPr>
            <a:endParaRPr lang="cs-CZ" altLang="cs-CZ" sz="3600" b="1" dirty="0"/>
          </a:p>
          <a:p>
            <a:pPr eaLnBrk="1" hangingPunct="1"/>
            <a:r>
              <a:rPr lang="cs-CZ" altLang="cs-CZ" dirty="0"/>
              <a:t>Absolutní hodnota kladné i záporné odchylky </a:t>
            </a:r>
            <a:br>
              <a:rPr lang="cs-CZ" altLang="cs-CZ" dirty="0"/>
            </a:br>
            <a:r>
              <a:rPr lang="cs-CZ" altLang="cs-CZ" dirty="0"/>
              <a:t>obsahu etanolu v % </a:t>
            </a:r>
            <a:r>
              <a:rPr lang="cs-CZ" altLang="cs-CZ" dirty="0" err="1"/>
              <a:t>obj</a:t>
            </a:r>
            <a:r>
              <a:rPr lang="cs-CZ" altLang="cs-CZ" dirty="0"/>
              <a:t>. od obsahu etanolu vyznačeného na obalu byla přípustná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/>
              <a:t>			nejvýše </a:t>
            </a:r>
            <a:r>
              <a:rPr lang="cs-CZ" altLang="cs-CZ" sz="3600" b="1" dirty="0"/>
              <a:t>± 0,30 % </a:t>
            </a:r>
            <a:r>
              <a:rPr lang="cs-CZ" altLang="cs-CZ" sz="3600" b="1" dirty="0" err="1"/>
              <a:t>obj</a:t>
            </a:r>
            <a:r>
              <a:rPr lang="cs-CZ" altLang="cs-CZ" sz="3600" b="1" dirty="0"/>
              <a:t>.</a:t>
            </a:r>
            <a:r>
              <a:rPr lang="cs-CZ" altLang="cs-CZ" sz="3600" dirty="0"/>
              <a:t> </a:t>
            </a:r>
            <a:endParaRPr lang="cs-CZ" altLang="cs-CZ" sz="3600" b="1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zápatí 4">
            <a:extLst>
              <a:ext uri="{FF2B5EF4-FFF2-40B4-BE49-F238E27FC236}">
                <a16:creationId xmlns:a16="http://schemas.microsoft.com/office/drawing/2014/main" id="{673472E0-AEC8-21FF-5302-B517EC8F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B2B2B2"/>
                </a:solidFill>
              </a:rPr>
              <a:t>Lihoviny</a:t>
            </a:r>
          </a:p>
        </p:txBody>
      </p:sp>
      <p:sp>
        <p:nvSpPr>
          <p:cNvPr id="22531" name="Zástupný symbol pro číslo snímku 5">
            <a:extLst>
              <a:ext uri="{FF2B5EF4-FFF2-40B4-BE49-F238E27FC236}">
                <a16:creationId xmlns:a16="http://schemas.microsoft.com/office/drawing/2014/main" id="{BDF8C86E-10FB-A1B2-499F-4D98EE99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fld id="{3851F636-6B1F-D348-A782-2D730DFC27D1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D0575709-A04D-13BD-CF00-2D5850B05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0" dirty="0"/>
              <a:t>Kvalitativní znaky pálenek</a:t>
            </a:r>
            <a:r>
              <a:rPr lang="cs-CZ" altLang="cs-CZ" dirty="0"/>
              <a:t> 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63A4DAB8-4441-358D-B1CC-7BDEBC99C1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1" y="1700213"/>
            <a:ext cx="8640763" cy="442595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cs-CZ" altLang="cs-CZ" sz="3600" b="1" dirty="0"/>
              <a:t>Zákon o lihu</a:t>
            </a:r>
            <a:br>
              <a:rPr lang="cs-CZ" altLang="cs-CZ" b="1" dirty="0"/>
            </a:br>
            <a:endParaRPr lang="cs-CZ" altLang="cs-CZ" b="1" dirty="0"/>
          </a:p>
          <a:p>
            <a:pPr lvl="1" eaLnBrk="1" hangingPunct="1"/>
            <a:r>
              <a:rPr lang="cs-CZ" altLang="cs-CZ" sz="2800" dirty="0"/>
              <a:t>methanol</a:t>
            </a:r>
          </a:p>
          <a:p>
            <a:pPr lvl="1" eaLnBrk="1" hangingPunct="1"/>
            <a:r>
              <a:rPr lang="cs-CZ" altLang="cs-CZ" sz="2800" dirty="0"/>
              <a:t>aldehydy a ketony</a:t>
            </a:r>
          </a:p>
          <a:p>
            <a:pPr lvl="1" eaLnBrk="1" hangingPunct="1"/>
            <a:r>
              <a:rPr lang="cs-CZ" altLang="cs-CZ" sz="2800" dirty="0"/>
              <a:t>vyšší alkoholy</a:t>
            </a:r>
          </a:p>
          <a:p>
            <a:pPr lvl="1" eaLnBrk="1" hangingPunct="1"/>
            <a:r>
              <a:rPr lang="cs-CZ" altLang="cs-CZ" sz="2800" dirty="0"/>
              <a:t>estery</a:t>
            </a:r>
          </a:p>
          <a:p>
            <a:pPr lvl="1" eaLnBrk="1" hangingPunct="1"/>
            <a:r>
              <a:rPr lang="cs-CZ" altLang="cs-CZ" sz="2800" dirty="0"/>
              <a:t>organické kyseliny</a:t>
            </a:r>
          </a:p>
          <a:p>
            <a:pPr lvl="1" eaLnBrk="1" hangingPunct="1"/>
            <a:r>
              <a:rPr lang="cs-CZ" altLang="cs-CZ" sz="2800" dirty="0"/>
              <a:t>těkavé látky (nejméně)</a:t>
            </a:r>
          </a:p>
          <a:p>
            <a:pPr lvl="1" eaLnBrk="1" hangingPunct="1"/>
            <a:r>
              <a:rPr lang="cs-CZ" altLang="cs-CZ" sz="2800" dirty="0"/>
              <a:t>extrakt (nejvýše) </a:t>
            </a:r>
          </a:p>
          <a:p>
            <a:pPr lvl="1" eaLnBrk="1" hangingPunct="1"/>
            <a:r>
              <a:rPr lang="cs-CZ" altLang="cs-CZ" sz="2800" dirty="0"/>
              <a:t>fural (průkaz)</a:t>
            </a:r>
          </a:p>
          <a:p>
            <a:pPr lvl="1" eaLnBrk="1" hangingPunct="1"/>
            <a:r>
              <a:rPr lang="cs-CZ" altLang="cs-CZ" sz="2800" dirty="0"/>
              <a:t>senzorický profil – typický pro danou pálenku</a:t>
            </a:r>
            <a:br>
              <a:rPr lang="cs-CZ" altLang="cs-CZ" sz="2800" dirty="0"/>
            </a:b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54408789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zápatí 4">
            <a:extLst>
              <a:ext uri="{FF2B5EF4-FFF2-40B4-BE49-F238E27FC236}">
                <a16:creationId xmlns:a16="http://schemas.microsoft.com/office/drawing/2014/main" id="{673472E0-AEC8-21FF-5302-B517EC8F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B2B2B2"/>
                </a:solidFill>
              </a:rPr>
              <a:t>Lihoviny</a:t>
            </a:r>
          </a:p>
        </p:txBody>
      </p:sp>
      <p:sp>
        <p:nvSpPr>
          <p:cNvPr id="22531" name="Zástupný symbol pro číslo snímku 5">
            <a:extLst>
              <a:ext uri="{FF2B5EF4-FFF2-40B4-BE49-F238E27FC236}">
                <a16:creationId xmlns:a16="http://schemas.microsoft.com/office/drawing/2014/main" id="{BDF8C86E-10FB-A1B2-499F-4D98EE99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fld id="{3851F636-6B1F-D348-A782-2D730DFC27D1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D0575709-A04D-13BD-CF00-2D5850B05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0" dirty="0"/>
              <a:t>Kvalitativní znaky pálenek</a:t>
            </a:r>
            <a:r>
              <a:rPr lang="cs-CZ" altLang="cs-CZ" dirty="0"/>
              <a:t> 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63A4DAB8-4441-358D-B1CC-7BDEBC99C1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1" y="1700213"/>
            <a:ext cx="8640763" cy="44259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cs-CZ" altLang="cs-CZ" sz="3600" b="1" dirty="0"/>
              <a:t>Zákon o potravinách </a:t>
            </a:r>
            <a:r>
              <a:rPr lang="cs-CZ" altLang="cs-CZ" sz="3600" dirty="0"/>
              <a:t>- </a:t>
            </a:r>
            <a:r>
              <a:rPr lang="cs-CZ" altLang="cs-CZ" sz="3600" dirty="0" err="1"/>
              <a:t>Vyhl</a:t>
            </a:r>
            <a:r>
              <a:rPr lang="cs-CZ" altLang="cs-CZ" sz="3600" dirty="0"/>
              <a:t>. </a:t>
            </a:r>
            <a:r>
              <a:rPr lang="cs-CZ" altLang="cs-CZ" sz="3600" dirty="0" err="1"/>
              <a:t>MZdr</a:t>
            </a:r>
            <a:r>
              <a:rPr lang="cs-CZ" altLang="cs-CZ" sz="3600" dirty="0"/>
              <a:t> ČR</a:t>
            </a:r>
          </a:p>
          <a:p>
            <a:pPr marL="0" indent="0" eaLnBrk="1" hangingPunct="1">
              <a:buNone/>
            </a:pPr>
            <a:endParaRPr lang="cs-CZ" altLang="cs-CZ" sz="3600" b="1" dirty="0"/>
          </a:p>
          <a:p>
            <a:pPr marL="0" indent="0" eaLnBrk="1" hangingPunct="1">
              <a:buNone/>
            </a:pPr>
            <a:r>
              <a:rPr lang="cs-CZ" altLang="cs-CZ" sz="3600" b="1" dirty="0"/>
              <a:t>Cizorodé zdraví škodlivé látky</a:t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b="1" dirty="0">
              <a:solidFill>
                <a:srgbClr val="FF0000"/>
              </a:solidFill>
            </a:endParaRPr>
          </a:p>
          <a:p>
            <a:pPr lvl="1" eaLnBrk="1" hangingPunct="1"/>
            <a:r>
              <a:rPr lang="cs-CZ" altLang="cs-CZ" sz="2800" dirty="0">
                <a:solidFill>
                  <a:schemeClr val="tx1"/>
                </a:solidFill>
              </a:rPr>
              <a:t>ftaláty</a:t>
            </a:r>
          </a:p>
          <a:p>
            <a:pPr lvl="1" eaLnBrk="1" hangingPunct="1"/>
            <a:r>
              <a:rPr lang="cs-CZ" altLang="cs-CZ" sz="2800" dirty="0">
                <a:solidFill>
                  <a:schemeClr val="tx1"/>
                </a:solidFill>
              </a:rPr>
              <a:t>terc-butanol (</a:t>
            </a:r>
            <a:r>
              <a:rPr lang="cs-CZ" altLang="cs-CZ" sz="2800" dirty="0"/>
              <a:t>2-methyl-2-propanol </a:t>
            </a:r>
            <a:r>
              <a:rPr lang="cs-CZ" altLang="cs-CZ" sz="2800" dirty="0">
                <a:solidFill>
                  <a:schemeClr val="tx1"/>
                </a:solidFill>
              </a:rPr>
              <a:t>)</a:t>
            </a:r>
          </a:p>
          <a:p>
            <a:pPr lvl="1" eaLnBrk="1" hangingPunct="1"/>
            <a:r>
              <a:rPr lang="cs-CZ" altLang="cs-CZ" sz="2800" dirty="0">
                <a:solidFill>
                  <a:schemeClr val="tx1"/>
                </a:solidFill>
              </a:rPr>
              <a:t>ropné deriváty</a:t>
            </a:r>
          </a:p>
          <a:p>
            <a:pPr lvl="1" eaLnBrk="1" hangingPunct="1"/>
            <a:r>
              <a:rPr lang="cs-CZ" altLang="cs-CZ" sz="2800" dirty="0">
                <a:solidFill>
                  <a:schemeClr val="tx1"/>
                </a:solidFill>
              </a:rPr>
              <a:t>organická rozpouštědla (</a:t>
            </a:r>
            <a:r>
              <a:rPr lang="cs-CZ" altLang="cs-CZ" sz="2800" dirty="0"/>
              <a:t>benzen, xylen, toluen</a:t>
            </a:r>
            <a:r>
              <a:rPr lang="cs-CZ" altLang="cs-CZ" sz="2800" dirty="0">
                <a:solidFill>
                  <a:schemeClr val="tx1"/>
                </a:solidFill>
              </a:rPr>
              <a:t>)</a:t>
            </a:r>
          </a:p>
          <a:p>
            <a:pPr lvl="1" eaLnBrk="1" hangingPunct="1"/>
            <a:r>
              <a:rPr lang="cs-CZ" altLang="cs-CZ" sz="2800" dirty="0">
                <a:solidFill>
                  <a:schemeClr val="tx1"/>
                </a:solidFill>
              </a:rPr>
              <a:t>…</a:t>
            </a:r>
            <a:br>
              <a:rPr lang="cs-CZ" altLang="cs-CZ" sz="2800" dirty="0">
                <a:solidFill>
                  <a:srgbClr val="FF0000"/>
                </a:solidFill>
              </a:rPr>
            </a:br>
            <a:endParaRPr lang="cs-CZ" alt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1208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4">
            <a:extLst>
              <a:ext uri="{FF2B5EF4-FFF2-40B4-BE49-F238E27FC236}">
                <a16:creationId xmlns:a16="http://schemas.microsoft.com/office/drawing/2014/main" id="{A412D2F1-4CE6-69E0-742E-1F71F8988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B2B2B2"/>
                </a:solidFill>
              </a:rPr>
              <a:t>Lihoviny</a:t>
            </a:r>
          </a:p>
        </p:txBody>
      </p:sp>
      <p:sp>
        <p:nvSpPr>
          <p:cNvPr id="23555" name="Zástupný symbol pro číslo snímku 5">
            <a:extLst>
              <a:ext uri="{FF2B5EF4-FFF2-40B4-BE49-F238E27FC236}">
                <a16:creationId xmlns:a16="http://schemas.microsoft.com/office/drawing/2014/main" id="{5A0A9530-9A05-9FA7-11B5-15C09BE9F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/>
            <a:fld id="{3C3741B2-66A0-744F-8F8F-F129969D344F}" type="slidenum">
              <a:rPr lang="cs-CZ" altLang="cs-CZ"/>
              <a:pPr eaLnBrk="1" hangingPunct="1"/>
              <a:t>8</a:t>
            </a:fld>
            <a:endParaRPr lang="cs-CZ" altLang="cs-CZ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FDBF3B09-4ACE-DE19-9384-2922FF3E2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0"/>
              <a:t>Kvalitativní znaky</a:t>
            </a:r>
            <a:r>
              <a:rPr lang="cs-CZ" altLang="cs-CZ"/>
              <a:t> 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1356302A-ED3A-891A-30E6-72B2845F2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1" y="1700213"/>
            <a:ext cx="8640763" cy="44259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3600" b="1" dirty="0"/>
              <a:t>Přírodní toxiny, látky pocházející ze suroviny nebo vznikající v technologickém procesu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3600" b="1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800" dirty="0"/>
              <a:t>methanol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800" dirty="0"/>
              <a:t>kyanovodík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800" dirty="0" err="1"/>
              <a:t>urethan</a:t>
            </a:r>
            <a:r>
              <a:rPr lang="cs-CZ" altLang="cs-CZ" sz="2800" dirty="0"/>
              <a:t> (</a:t>
            </a:r>
            <a:r>
              <a:rPr lang="cs-CZ" altLang="cs-CZ" sz="2800" dirty="0" err="1"/>
              <a:t>ethylurethan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ethylkarbamát</a:t>
            </a:r>
            <a:r>
              <a:rPr lang="cs-CZ" altLang="cs-CZ" sz="28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800" dirty="0"/>
              <a:t>benzaldehyd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800" dirty="0"/>
              <a:t>β-</a:t>
            </a:r>
            <a:r>
              <a:rPr lang="cs-CZ" altLang="cs-CZ" sz="2800" dirty="0" err="1"/>
              <a:t>thujon</a:t>
            </a:r>
            <a:r>
              <a:rPr lang="cs-CZ" altLang="cs-CZ" sz="2800" dirty="0"/>
              <a:t> (</a:t>
            </a:r>
            <a:r>
              <a:rPr lang="cs-CZ" altLang="cs-CZ" sz="2800" dirty="0" err="1"/>
              <a:t>absinth</a:t>
            </a:r>
            <a:r>
              <a:rPr lang="cs-CZ" altLang="cs-CZ" sz="2800" dirty="0"/>
              <a:t>)</a:t>
            </a:r>
            <a:br>
              <a:rPr lang="cs-CZ" altLang="cs-CZ" sz="2800" dirty="0"/>
            </a:br>
            <a:endParaRPr lang="cs-CZ" altLang="cs-CZ" sz="28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Slouží zároveň jako </a:t>
            </a:r>
            <a:r>
              <a:rPr lang="cs-CZ" altLang="cs-CZ" sz="2800" b="1" dirty="0"/>
              <a:t>markery pravosti lihoviny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2C6DCCA-198F-40D9-E106-CDD8D295D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5638" y="760411"/>
            <a:ext cx="7772400" cy="2087562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cs-CZ" altLang="cs-CZ" sz="6600" b="1" dirty="0"/>
              <a:t>Methanol </a:t>
            </a:r>
            <a:br>
              <a:rPr lang="cs-CZ" altLang="cs-CZ" sz="6600" b="1" dirty="0"/>
            </a:br>
            <a:r>
              <a:rPr lang="cs-CZ" altLang="cs-CZ" sz="6600" dirty="0"/>
              <a:t>CH</a:t>
            </a:r>
            <a:r>
              <a:rPr lang="cs-CZ" altLang="cs-CZ" sz="6600" baseline="-25000" dirty="0"/>
              <a:t>3</a:t>
            </a:r>
            <a:r>
              <a:rPr lang="cs-CZ" altLang="cs-CZ" sz="6600" dirty="0"/>
              <a:t>OH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C7053FD-CD3C-B9FF-EC07-0FD8D3DA63B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925638" y="3789364"/>
            <a:ext cx="8418512" cy="2308225"/>
          </a:xfrm>
          <a:noFill/>
        </p:spPr>
        <p:txBody>
          <a:bodyPr vert="horz" lIns="92075" tIns="46038" rIns="92075" bIns="46038" rtlCol="0">
            <a:normAutofit/>
          </a:bodyPr>
          <a:lstStyle/>
          <a:p>
            <a:pPr marL="609600" indent="-609600" algn="ctr">
              <a:buNone/>
            </a:pPr>
            <a:r>
              <a:rPr lang="cs-CZ" altLang="cs-CZ" b="1" dirty="0"/>
              <a:t>Reálné riziko nebo strašák ?</a:t>
            </a:r>
          </a:p>
          <a:p>
            <a:pPr marL="609600" indent="-609600" algn="ctr">
              <a:buNone/>
            </a:pPr>
            <a:endParaRPr lang="cs-CZ" altLang="cs-CZ" b="1" i="1" dirty="0"/>
          </a:p>
          <a:p>
            <a:pPr marL="609600" indent="-609600" algn="ctr">
              <a:buNone/>
            </a:pPr>
            <a:r>
              <a:rPr lang="cs-CZ" altLang="cs-CZ" dirty="0"/>
              <a:t>Metanolová aféra 2012 - přes 40 obětí k říjnu 2013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1428</Words>
  <Application>Microsoft Macintosh PowerPoint</Application>
  <PresentationFormat>Širokoúhlá obrazovka</PresentationFormat>
  <Paragraphs>197</Paragraphs>
  <Slides>31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41" baseType="lpstr">
      <vt:lpstr>Arial</vt:lpstr>
      <vt:lpstr>Calibri</vt:lpstr>
      <vt:lpstr>Calibri Light</vt:lpstr>
      <vt:lpstr>Comic Sans MS</vt:lpstr>
      <vt:lpstr>Söhne</vt:lpstr>
      <vt:lpstr>Symbol</vt:lpstr>
      <vt:lpstr>Times New Roman</vt:lpstr>
      <vt:lpstr>Times New Roman CE</vt:lpstr>
      <vt:lpstr>Wingdings</vt:lpstr>
      <vt:lpstr>Motiv Office</vt:lpstr>
      <vt:lpstr>Prezentace aplikace PowerPoint</vt:lpstr>
      <vt:lpstr>Laboratorní zjišťování kvality  ovocných destilátů  </vt:lpstr>
      <vt:lpstr>Co je kvalita ovocných pálenek?</vt:lpstr>
      <vt:lpstr>Destiláty (zákon o lihu)</vt:lpstr>
      <vt:lpstr>Kvalitativní znaky ovocných destilátů</vt:lpstr>
      <vt:lpstr>Kvalitativní znaky pálenek </vt:lpstr>
      <vt:lpstr>Kvalitativní znaky pálenek </vt:lpstr>
      <vt:lpstr>Kvalitativní znaky </vt:lpstr>
      <vt:lpstr>Methanol  CH3OH</vt:lpstr>
      <vt:lpstr>Methanol </vt:lpstr>
      <vt:lpstr>Methanol </vt:lpstr>
      <vt:lpstr>Ethylkarbamát (EK) </vt:lpstr>
      <vt:lpstr>Výskyt ethylkarbamátu v potravinách</vt:lpstr>
      <vt:lpstr>Amygdalin</vt:lpstr>
      <vt:lpstr>Ethylkarbamát</vt:lpstr>
      <vt:lpstr>Ftaláty </vt:lpstr>
      <vt:lpstr>Estery kyseliny ftalové </vt:lpstr>
      <vt:lpstr>Ftaláty - obrana</vt:lpstr>
      <vt:lpstr>Analytické metody pro hodnocení pálenek</vt:lpstr>
      <vt:lpstr>Stanovení ethanolu - lihovitosti</vt:lpstr>
      <vt:lpstr>Tradiční chemická analýza</vt:lpstr>
      <vt:lpstr>Analýza pálenek – plynová chromatografie</vt:lpstr>
      <vt:lpstr>Analýza pálenek – kapalinová chromatografie</vt:lpstr>
      <vt:lpstr>Analýza pálenek – NIR spektroskopie</vt:lpstr>
      <vt:lpstr>Analýza pálenek – stopové koncentrace</vt:lpstr>
      <vt:lpstr>Analýza pálenek – izotopové složení</vt:lpstr>
      <vt:lpstr>Analýza pálenek – autenticita NMR-SNIF</vt:lpstr>
      <vt:lpstr>Analýza pálenek – „fingerprint“</vt:lpstr>
      <vt:lpstr>Senzorický profil ovocného destilátu</vt:lpstr>
      <vt:lpstr>Co je kvalitní ovocná pálenka?</vt:lpstr>
      <vt:lpstr>Co je kvalitní ovocná pálenka?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Melzoch Karel</dc:creator>
  <cp:lastModifiedBy>Melzoch Karel</cp:lastModifiedBy>
  <cp:revision>1</cp:revision>
  <dcterms:created xsi:type="dcterms:W3CDTF">2023-06-12T19:49:45Z</dcterms:created>
  <dcterms:modified xsi:type="dcterms:W3CDTF">2023-06-13T00:41:23Z</dcterms:modified>
</cp:coreProperties>
</file>