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324" r:id="rId3"/>
    <p:sldId id="325" r:id="rId4"/>
    <p:sldId id="323" r:id="rId5"/>
    <p:sldId id="322" r:id="rId6"/>
    <p:sldId id="260" r:id="rId7"/>
    <p:sldId id="261" r:id="rId8"/>
    <p:sldId id="330" r:id="rId9"/>
    <p:sldId id="331" r:id="rId10"/>
    <p:sldId id="302" r:id="rId11"/>
    <p:sldId id="303" r:id="rId12"/>
    <p:sldId id="304" r:id="rId13"/>
    <p:sldId id="305" r:id="rId14"/>
    <p:sldId id="315" r:id="rId15"/>
    <p:sldId id="316" r:id="rId16"/>
    <p:sldId id="306" r:id="rId17"/>
    <p:sldId id="307" r:id="rId18"/>
    <p:sldId id="309" r:id="rId19"/>
    <p:sldId id="321" r:id="rId20"/>
    <p:sldId id="313" r:id="rId21"/>
    <p:sldId id="314" r:id="rId22"/>
    <p:sldId id="298" r:id="rId23"/>
    <p:sldId id="332" r:id="rId24"/>
    <p:sldId id="326" r:id="rId25"/>
    <p:sldId id="327" r:id="rId26"/>
    <p:sldId id="328" r:id="rId27"/>
    <p:sldId id="329" r:id="rId28"/>
    <p:sldId id="318" r:id="rId29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003" autoAdjust="0"/>
    <p:restoredTop sz="94660"/>
  </p:normalViewPr>
  <p:slideViewPr>
    <p:cSldViewPr snapToGrid="0">
      <p:cViewPr varScale="1">
        <p:scale>
          <a:sx n="86" d="100"/>
          <a:sy n="86" d="100"/>
        </p:scale>
        <p:origin x="422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Relationship Id="rId8" Type="http://schemas.openxmlformats.org/officeDocument/2006/relationships/slide" Target="slides/slide7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u026933\Desktop\Pracovn&#237;%20slo&#382;ka\Unie%20destilat&#233;r&#367;\Inkaso%20SPD%20z%20lihu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u026933\Desktop\Pracovn&#237;%20slo&#382;ka\Unie%20destilat&#233;r&#367;\Inkaso%20SPD%20z%20lihu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u026933\Desktop\Pracovn&#237;%20slo&#382;ka\Unie%20destilat&#233;r&#367;\Inkaso%20SPD%20z%20lihu.xlsx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oleObject" Target="Se&#353;it1" TargetMode="External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32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cs-CZ" sz="3200" b="1"/>
              <a:t>Počet evidovaných pěstitelských pálenic</a:t>
            </a:r>
          </a:p>
          <a:p>
            <a:pPr>
              <a:defRPr sz="3200"/>
            </a:pPr>
            <a:r>
              <a:rPr lang="cs-CZ" sz="3200" b="1"/>
              <a:t>v letech 2012 - 2021</a:t>
            </a:r>
          </a:p>
        </c:rich>
      </c:tx>
      <c:layout>
        <c:manualLayout>
          <c:xMode val="edge"/>
          <c:yMode val="edge"/>
          <c:x val="0.15675547214387817"/>
          <c:y val="1.4383313725214833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32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cs-CZ"/>
        </a:p>
      </c:txPr>
    </c:title>
    <c:autoTitleDeleted val="0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col"/>
        <c:grouping val="standard"/>
        <c:varyColors val="0"/>
        <c:ser>
          <c:idx val="0"/>
          <c:order val="0"/>
          <c:tx>
            <c:strRef>
              <c:f>'Pěstitelské pálenice'!$B$1</c:f>
              <c:strCache>
                <c:ptCount val="1"/>
                <c:pt idx="0">
                  <c:v>Počet pěstitelských pálenic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  <a:sp3d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cs-CZ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'Pěstitelské pálenice'!$A$2:$A$11</c:f>
              <c:numCache>
                <c:formatCode>General</c:formatCode>
                <c:ptCount val="10"/>
                <c:pt idx="0">
                  <c:v>2012</c:v>
                </c:pt>
                <c:pt idx="1">
                  <c:v>2013</c:v>
                </c:pt>
                <c:pt idx="2">
                  <c:v>2014</c:v>
                </c:pt>
                <c:pt idx="3">
                  <c:v>2015</c:v>
                </c:pt>
                <c:pt idx="4">
                  <c:v>2016</c:v>
                </c:pt>
                <c:pt idx="5">
                  <c:v>2017</c:v>
                </c:pt>
                <c:pt idx="6">
                  <c:v>2018</c:v>
                </c:pt>
                <c:pt idx="7">
                  <c:v>2019</c:v>
                </c:pt>
                <c:pt idx="8">
                  <c:v>2020</c:v>
                </c:pt>
                <c:pt idx="9">
                  <c:v>2021</c:v>
                </c:pt>
              </c:numCache>
            </c:numRef>
          </c:cat>
          <c:val>
            <c:numRef>
              <c:f>'Pěstitelské pálenice'!$B$2:$B$11</c:f>
              <c:numCache>
                <c:formatCode>General</c:formatCode>
                <c:ptCount val="10"/>
                <c:pt idx="0">
                  <c:v>513</c:v>
                </c:pt>
                <c:pt idx="1">
                  <c:v>522</c:v>
                </c:pt>
                <c:pt idx="2">
                  <c:v>526</c:v>
                </c:pt>
                <c:pt idx="3">
                  <c:v>550</c:v>
                </c:pt>
                <c:pt idx="4">
                  <c:v>569</c:v>
                </c:pt>
                <c:pt idx="5">
                  <c:v>555</c:v>
                </c:pt>
                <c:pt idx="6">
                  <c:v>533</c:v>
                </c:pt>
                <c:pt idx="7">
                  <c:v>532</c:v>
                </c:pt>
                <c:pt idx="8">
                  <c:v>555</c:v>
                </c:pt>
                <c:pt idx="9">
                  <c:v>548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29C-4363-826F-0DC6B5AE9AA1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box"/>
        <c:axId val="503337368"/>
        <c:axId val="503337696"/>
        <c:axId val="613925616"/>
      </c:bar3DChart>
      <c:catAx>
        <c:axId val="503337368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cs-CZ"/>
                  <a:t>Rok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cs-CZ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503337696"/>
        <c:crosses val="autoZero"/>
        <c:auto val="1"/>
        <c:lblAlgn val="ctr"/>
        <c:lblOffset val="100"/>
        <c:noMultiLvlLbl val="0"/>
      </c:catAx>
      <c:valAx>
        <c:axId val="50333769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cs-CZ" baseline="0" dirty="0"/>
                  <a:t>Počet pěstitelských pálenic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cs-CZ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503337368"/>
        <c:crosses val="autoZero"/>
        <c:crossBetween val="between"/>
      </c:valAx>
      <c:serAx>
        <c:axId val="613925616"/>
        <c:scaling>
          <c:orientation val="minMax"/>
        </c:scaling>
        <c:delete val="0"/>
        <c:axPos val="b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503337696"/>
        <c:crosses val="autoZero"/>
      </c:ser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cs-CZ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36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cs-CZ" sz="3600" b="1"/>
              <a:t>Počet evidovaných pěstitelských pálenic</a:t>
            </a:r>
          </a:p>
          <a:p>
            <a:pPr>
              <a:defRPr sz="3600"/>
            </a:pPr>
            <a:r>
              <a:rPr lang="cs-CZ" sz="3600" b="1"/>
              <a:t>v srpnu</a:t>
            </a:r>
            <a:r>
              <a:rPr lang="cs-CZ" sz="3600" b="1" baseline="0"/>
              <a:t> 2022</a:t>
            </a:r>
            <a:endParaRPr lang="cs-CZ" sz="3600" b="1"/>
          </a:p>
        </c:rich>
      </c:tx>
      <c:layout>
        <c:manualLayout>
          <c:xMode val="edge"/>
          <c:yMode val="edge"/>
          <c:x val="0.15675547214387817"/>
          <c:y val="1.4383313725214833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36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cs-CZ"/>
        </a:p>
      </c:txPr>
    </c:title>
    <c:autoTitleDeleted val="0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col"/>
        <c:grouping val="standard"/>
        <c:varyColors val="0"/>
        <c:ser>
          <c:idx val="0"/>
          <c:order val="0"/>
          <c:tx>
            <c:strRef>
              <c:f>'PP dle CÚ'!$B$1</c:f>
              <c:strCache>
                <c:ptCount val="1"/>
                <c:pt idx="0">
                  <c:v>Počet pěstitelských pálenic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  <a:sp3d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cs-CZ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'PP dle CÚ'!$A$2:$A$15</c:f>
              <c:strCache>
                <c:ptCount val="14"/>
                <c:pt idx="0">
                  <c:v>Praha</c:v>
                </c:pt>
                <c:pt idx="1">
                  <c:v>Jihočeský kraj</c:v>
                </c:pt>
                <c:pt idx="2">
                  <c:v>Jihomoravský kraj</c:v>
                </c:pt>
                <c:pt idx="3">
                  <c:v>Karlovarský kraj</c:v>
                </c:pt>
                <c:pt idx="4">
                  <c:v>Královéhradecký kraj</c:v>
                </c:pt>
                <c:pt idx="5">
                  <c:v>Liberecký kraj</c:v>
                </c:pt>
                <c:pt idx="6">
                  <c:v>Moravskoslezský kraj</c:v>
                </c:pt>
                <c:pt idx="7">
                  <c:v>Olomoucký kraj</c:v>
                </c:pt>
                <c:pt idx="8">
                  <c:v>Pardubický kraj</c:v>
                </c:pt>
                <c:pt idx="9">
                  <c:v>Plzeňský kraj</c:v>
                </c:pt>
                <c:pt idx="10">
                  <c:v>Středočeský kraj</c:v>
                </c:pt>
                <c:pt idx="11">
                  <c:v>Ústecký kraj</c:v>
                </c:pt>
                <c:pt idx="12">
                  <c:v>Kraj Vysočina</c:v>
                </c:pt>
                <c:pt idx="13">
                  <c:v>Zlínský kraj</c:v>
                </c:pt>
              </c:strCache>
            </c:strRef>
          </c:cat>
          <c:val>
            <c:numRef>
              <c:f>'PP dle CÚ'!$B$2:$B$15</c:f>
              <c:numCache>
                <c:formatCode>General</c:formatCode>
                <c:ptCount val="14"/>
                <c:pt idx="0">
                  <c:v>0</c:v>
                </c:pt>
                <c:pt idx="1">
                  <c:v>26</c:v>
                </c:pt>
                <c:pt idx="2">
                  <c:v>98</c:v>
                </c:pt>
                <c:pt idx="3">
                  <c:v>5</c:v>
                </c:pt>
                <c:pt idx="4">
                  <c:v>14</c:v>
                </c:pt>
                <c:pt idx="5">
                  <c:v>6</c:v>
                </c:pt>
                <c:pt idx="6">
                  <c:v>73</c:v>
                </c:pt>
                <c:pt idx="7">
                  <c:v>84</c:v>
                </c:pt>
                <c:pt idx="8">
                  <c:v>23</c:v>
                </c:pt>
                <c:pt idx="9">
                  <c:v>12</c:v>
                </c:pt>
                <c:pt idx="10">
                  <c:v>31</c:v>
                </c:pt>
                <c:pt idx="11">
                  <c:v>16</c:v>
                </c:pt>
                <c:pt idx="12">
                  <c:v>50</c:v>
                </c:pt>
                <c:pt idx="13">
                  <c:v>100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41E-4E2E-8C2F-01CEB22F119C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box"/>
        <c:axId val="503337368"/>
        <c:axId val="503337696"/>
        <c:axId val="613925616"/>
      </c:bar3DChart>
      <c:catAx>
        <c:axId val="50333736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503337696"/>
        <c:crosses val="autoZero"/>
        <c:auto val="1"/>
        <c:lblAlgn val="ctr"/>
        <c:lblOffset val="100"/>
        <c:noMultiLvlLbl val="0"/>
      </c:catAx>
      <c:valAx>
        <c:axId val="50333769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503337368"/>
        <c:crosses val="autoZero"/>
        <c:crossBetween val="between"/>
      </c:valAx>
      <c:serAx>
        <c:axId val="613925616"/>
        <c:scaling>
          <c:orientation val="minMax"/>
        </c:scaling>
        <c:delete val="0"/>
        <c:axPos val="b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503337696"/>
        <c:crosses val="autoZero"/>
      </c:ser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cs-CZ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cs-CZ" sz="2800" b="1" dirty="0"/>
              <a:t>Počet osob povinných značit líh a distributorů lihu </a:t>
            </a:r>
          </a:p>
          <a:p>
            <a:pPr>
              <a:defRPr/>
            </a:pPr>
            <a:r>
              <a:rPr lang="cs-CZ" sz="2800" b="1" dirty="0"/>
              <a:t>v letech 2014 - 2021</a:t>
            </a:r>
          </a:p>
        </c:rich>
      </c:tx>
      <c:layout>
        <c:manualLayout>
          <c:xMode val="edge"/>
          <c:yMode val="edge"/>
          <c:x val="0.15675547214387817"/>
          <c:y val="1.4383313725214833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cs-CZ"/>
        </a:p>
      </c:txPr>
    </c:title>
    <c:autoTitleDeleted val="0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col"/>
        <c:grouping val="standard"/>
        <c:varyColors val="0"/>
        <c:ser>
          <c:idx val="1"/>
          <c:order val="0"/>
          <c:tx>
            <c:strRef>
              <c:f>Značení!$C$1</c:f>
              <c:strCache>
                <c:ptCount val="1"/>
                <c:pt idx="0">
                  <c:v>Distributoři lihu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  <a:sp3d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cs-CZ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Značení!$A$2:$A$9</c:f>
              <c:numCache>
                <c:formatCode>General</c:formatCode>
                <c:ptCount val="8"/>
                <c:pt idx="0">
                  <c:v>2014</c:v>
                </c:pt>
                <c:pt idx="1">
                  <c:v>2015</c:v>
                </c:pt>
                <c:pt idx="2">
                  <c:v>2016</c:v>
                </c:pt>
                <c:pt idx="3">
                  <c:v>2017</c:v>
                </c:pt>
                <c:pt idx="4">
                  <c:v>2018</c:v>
                </c:pt>
                <c:pt idx="5">
                  <c:v>2019</c:v>
                </c:pt>
                <c:pt idx="6">
                  <c:v>2020</c:v>
                </c:pt>
                <c:pt idx="7">
                  <c:v>2021</c:v>
                </c:pt>
              </c:numCache>
            </c:numRef>
          </c:cat>
          <c:val>
            <c:numRef>
              <c:f>Značení!$C$2:$C$9</c:f>
              <c:numCache>
                <c:formatCode>General</c:formatCode>
                <c:ptCount val="8"/>
                <c:pt idx="0">
                  <c:v>154</c:v>
                </c:pt>
                <c:pt idx="1">
                  <c:v>158</c:v>
                </c:pt>
                <c:pt idx="2">
                  <c:v>159</c:v>
                </c:pt>
                <c:pt idx="3">
                  <c:v>155</c:v>
                </c:pt>
                <c:pt idx="4">
                  <c:v>157</c:v>
                </c:pt>
                <c:pt idx="5">
                  <c:v>152</c:v>
                </c:pt>
                <c:pt idx="6">
                  <c:v>150</c:v>
                </c:pt>
                <c:pt idx="7">
                  <c:v>151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9E0-49AB-904E-C9F4AE409C13}"/>
            </c:ext>
          </c:extLst>
        </c:ser>
        <c:ser>
          <c:idx val="0"/>
          <c:order val="1"/>
          <c:tx>
            <c:strRef>
              <c:f>Značení!$B$1</c:f>
              <c:strCache>
                <c:ptCount val="1"/>
                <c:pt idx="0">
                  <c:v>Osoby povinné značit líh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  <a:sp3d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cs-CZ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Značení!$A$2:$A$9</c:f>
              <c:numCache>
                <c:formatCode>General</c:formatCode>
                <c:ptCount val="8"/>
                <c:pt idx="0">
                  <c:v>2014</c:v>
                </c:pt>
                <c:pt idx="1">
                  <c:v>2015</c:v>
                </c:pt>
                <c:pt idx="2">
                  <c:v>2016</c:v>
                </c:pt>
                <c:pt idx="3">
                  <c:v>2017</c:v>
                </c:pt>
                <c:pt idx="4">
                  <c:v>2018</c:v>
                </c:pt>
                <c:pt idx="5">
                  <c:v>2019</c:v>
                </c:pt>
                <c:pt idx="6">
                  <c:v>2020</c:v>
                </c:pt>
                <c:pt idx="7">
                  <c:v>2021</c:v>
                </c:pt>
              </c:numCache>
            </c:numRef>
          </c:cat>
          <c:val>
            <c:numRef>
              <c:f>Značení!$B$2:$B$9</c:f>
              <c:numCache>
                <c:formatCode>General</c:formatCode>
                <c:ptCount val="8"/>
                <c:pt idx="0">
                  <c:v>149</c:v>
                </c:pt>
                <c:pt idx="1">
                  <c:v>163</c:v>
                </c:pt>
                <c:pt idx="2">
                  <c:v>175</c:v>
                </c:pt>
                <c:pt idx="3">
                  <c:v>191</c:v>
                </c:pt>
                <c:pt idx="4">
                  <c:v>201</c:v>
                </c:pt>
                <c:pt idx="5">
                  <c:v>215</c:v>
                </c:pt>
                <c:pt idx="6">
                  <c:v>227</c:v>
                </c:pt>
                <c:pt idx="7">
                  <c:v>236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F9E0-49AB-904E-C9F4AE409C13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box"/>
        <c:axId val="503337368"/>
        <c:axId val="503337696"/>
        <c:axId val="613925616"/>
      </c:bar3DChart>
      <c:catAx>
        <c:axId val="503337368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cs-CZ"/>
                  <a:t>Rok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cs-CZ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503337696"/>
        <c:crosses val="autoZero"/>
        <c:auto val="1"/>
        <c:lblAlgn val="ctr"/>
        <c:lblOffset val="100"/>
        <c:noMultiLvlLbl val="0"/>
      </c:catAx>
      <c:valAx>
        <c:axId val="50333769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cs-CZ" baseline="0"/>
                  <a:t>Počet registrací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cs-CZ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503337368"/>
        <c:crosses val="autoZero"/>
        <c:crossBetween val="between"/>
      </c:valAx>
      <c:serAx>
        <c:axId val="613925616"/>
        <c:scaling>
          <c:orientation val="minMax"/>
        </c:scaling>
        <c:delete val="0"/>
        <c:axPos val="b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503337696"/>
        <c:crosses val="autoZero"/>
      </c:ser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cs-CZ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cs-CZ" sz="4000" b="1" dirty="0"/>
              <a:t>Výběr spotřební daně z lihu v mld. Kč v letech 2012 - 2021</a:t>
            </a:r>
          </a:p>
        </c:rich>
      </c:tx>
      <c:layout>
        <c:manualLayout>
          <c:xMode val="edge"/>
          <c:yMode val="edge"/>
          <c:x val="0.15675547214387817"/>
          <c:y val="1.4383313725214833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cs-CZ"/>
        </a:p>
      </c:txPr>
    </c:title>
    <c:autoTitleDeleted val="0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col"/>
        <c:grouping val="standard"/>
        <c:varyColors val="0"/>
        <c:ser>
          <c:idx val="1"/>
          <c:order val="0"/>
          <c:tx>
            <c:strRef>
              <c:f>List1!$C$1</c:f>
              <c:strCache>
                <c:ptCount val="1"/>
                <c:pt idx="0">
                  <c:v>Inkaso SPD z lihu snížená sazba v mld. Kč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  <a:sp3d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cs-CZ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List1!$A$2:$A$11</c:f>
              <c:numCache>
                <c:formatCode>General</c:formatCode>
                <c:ptCount val="10"/>
                <c:pt idx="0">
                  <c:v>2012</c:v>
                </c:pt>
                <c:pt idx="1">
                  <c:v>2013</c:v>
                </c:pt>
                <c:pt idx="2">
                  <c:v>2014</c:v>
                </c:pt>
                <c:pt idx="3">
                  <c:v>2015</c:v>
                </c:pt>
                <c:pt idx="4">
                  <c:v>2016</c:v>
                </c:pt>
                <c:pt idx="5">
                  <c:v>2017</c:v>
                </c:pt>
                <c:pt idx="6">
                  <c:v>2018</c:v>
                </c:pt>
                <c:pt idx="7">
                  <c:v>2019</c:v>
                </c:pt>
                <c:pt idx="8">
                  <c:v>2020</c:v>
                </c:pt>
                <c:pt idx="9">
                  <c:v>2021</c:v>
                </c:pt>
              </c:numCache>
            </c:numRef>
          </c:cat>
          <c:val>
            <c:numRef>
              <c:f>List1!$C$2:$C$11</c:f>
              <c:numCache>
                <c:formatCode>General</c:formatCode>
                <c:ptCount val="10"/>
                <c:pt idx="0">
                  <c:v>0.41699999999999998</c:v>
                </c:pt>
                <c:pt idx="1">
                  <c:v>0.49099999999999999</c:v>
                </c:pt>
                <c:pt idx="2">
                  <c:v>0.40899999999999997</c:v>
                </c:pt>
                <c:pt idx="3">
                  <c:v>0.41799999999999998</c:v>
                </c:pt>
                <c:pt idx="4">
                  <c:v>0.36599999999999999</c:v>
                </c:pt>
                <c:pt idx="5">
                  <c:v>0.24199999999999999</c:v>
                </c:pt>
                <c:pt idx="6">
                  <c:v>0.57399999999999995</c:v>
                </c:pt>
                <c:pt idx="7">
                  <c:v>0.40699999999999997</c:v>
                </c:pt>
                <c:pt idx="8">
                  <c:v>0.36599999999999999</c:v>
                </c:pt>
                <c:pt idx="9">
                  <c:v>0.42899999999999999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137-4E00-B7F2-875A331D1A41}"/>
            </c:ext>
          </c:extLst>
        </c:ser>
        <c:ser>
          <c:idx val="0"/>
          <c:order val="1"/>
          <c:tx>
            <c:strRef>
              <c:f>List1!$B$1</c:f>
              <c:strCache>
                <c:ptCount val="1"/>
                <c:pt idx="0">
                  <c:v>Celkové inkaso SPD z lihu v mld. Kč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  <a:sp3d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cs-CZ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List1!$A$2:$A$11</c:f>
              <c:numCache>
                <c:formatCode>General</c:formatCode>
                <c:ptCount val="10"/>
                <c:pt idx="0">
                  <c:v>2012</c:v>
                </c:pt>
                <c:pt idx="1">
                  <c:v>2013</c:v>
                </c:pt>
                <c:pt idx="2">
                  <c:v>2014</c:v>
                </c:pt>
                <c:pt idx="3">
                  <c:v>2015</c:v>
                </c:pt>
                <c:pt idx="4">
                  <c:v>2016</c:v>
                </c:pt>
                <c:pt idx="5">
                  <c:v>2017</c:v>
                </c:pt>
                <c:pt idx="6">
                  <c:v>2018</c:v>
                </c:pt>
                <c:pt idx="7">
                  <c:v>2019</c:v>
                </c:pt>
                <c:pt idx="8">
                  <c:v>2020</c:v>
                </c:pt>
                <c:pt idx="9">
                  <c:v>2021</c:v>
                </c:pt>
              </c:numCache>
            </c:numRef>
          </c:cat>
          <c:val>
            <c:numRef>
              <c:f>List1!$B$2:$B$11</c:f>
              <c:numCache>
                <c:formatCode>General</c:formatCode>
                <c:ptCount val="10"/>
                <c:pt idx="0">
                  <c:v>6.5380000000000003</c:v>
                </c:pt>
                <c:pt idx="1">
                  <c:v>6.3759999999999994</c:v>
                </c:pt>
                <c:pt idx="2">
                  <c:v>6.7520000000000007</c:v>
                </c:pt>
                <c:pt idx="3">
                  <c:v>7.1319999999999988</c:v>
                </c:pt>
                <c:pt idx="4">
                  <c:v>7.2040000000000006</c:v>
                </c:pt>
                <c:pt idx="5">
                  <c:v>7.3450000000000006</c:v>
                </c:pt>
                <c:pt idx="6">
                  <c:v>7.9440000000000008</c:v>
                </c:pt>
                <c:pt idx="7">
                  <c:v>8.234</c:v>
                </c:pt>
                <c:pt idx="8">
                  <c:v>7.7670000000000012</c:v>
                </c:pt>
                <c:pt idx="9">
                  <c:v>8.7349999999999994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1137-4E00-B7F2-875A331D1A41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box"/>
        <c:axId val="503337368"/>
        <c:axId val="503337696"/>
        <c:axId val="613925616"/>
      </c:bar3DChart>
      <c:catAx>
        <c:axId val="503337368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cs-CZ"/>
                  <a:t>Rok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cs-CZ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503337696"/>
        <c:crosses val="autoZero"/>
        <c:auto val="1"/>
        <c:lblAlgn val="ctr"/>
        <c:lblOffset val="100"/>
        <c:noMultiLvlLbl val="0"/>
      </c:catAx>
      <c:valAx>
        <c:axId val="50333769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cs-CZ"/>
                  <a:t>Inkaso</a:t>
                </a:r>
                <a:r>
                  <a:rPr lang="cs-CZ" baseline="0"/>
                  <a:t> SPD z lihu v mld. Kč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cs-CZ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503337368"/>
        <c:crosses val="autoZero"/>
        <c:crossBetween val="between"/>
      </c:valAx>
      <c:serAx>
        <c:axId val="613925616"/>
        <c:scaling>
          <c:orientation val="minMax"/>
        </c:scaling>
        <c:delete val="0"/>
        <c:axPos val="b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503337696"/>
        <c:crosses val="autoZero"/>
      </c:ser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cs-CZ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b="1"/>
              <a:t>Lí</a:t>
            </a:r>
            <a:r>
              <a:rPr lang="cs-CZ" b="1"/>
              <a:t>h obsažený v ovocných destilátech z pěstitelského pálení</a:t>
            </a:r>
            <a:endParaRPr lang="en-US" b="1"/>
          </a:p>
        </c:rich>
      </c:tx>
      <c:layout>
        <c:manualLayout>
          <c:xMode val="edge"/>
          <c:yMode val="edge"/>
          <c:x val="9.2546896267128892E-2"/>
          <c:y val="2.0050125313283207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cs-CZ"/>
        </a:p>
      </c:txPr>
    </c:title>
    <c:autoTitleDeleted val="0"/>
    <c:plotArea>
      <c:layout/>
      <c:barChart>
        <c:barDir val="col"/>
        <c:grouping val="clustered"/>
        <c:varyColors val="0"/>
        <c:ser>
          <c:idx val="1"/>
          <c:order val="0"/>
          <c:tx>
            <c:strRef>
              <c:f>'[Vyměřená daň líh z pěstitelského pálení do 2021.xlsx]List1'!$F$1</c:f>
              <c:strCache>
                <c:ptCount val="1"/>
                <c:pt idx="0">
                  <c:v>Vyměřená daň [mil. Kč]</c:v>
                </c:pt>
              </c:strCache>
            </c:strRef>
          </c:tx>
          <c:spPr>
            <a:solidFill>
              <a:srgbClr val="FF0000"/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3.6436097772825575E-2"/>
                  <c:y val="7.0125444845710011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E23A-4636-97E9-FC82DAD2DBA0}"/>
                </c:ext>
              </c:extLst>
            </c:dLbl>
            <c:dLbl>
              <c:idx val="1"/>
              <c:layout>
                <c:manualLayout>
                  <c:x val="6.8317683324047983E-3"/>
                  <c:y val="8.6833882606779419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E23A-4636-97E9-FC82DAD2DBA0}"/>
                </c:ext>
              </c:extLst>
            </c:dLbl>
            <c:spPr>
              <a:solidFill>
                <a:srgbClr val="FF0000"/>
              </a:solidFill>
              <a:ln>
                <a:solidFill>
                  <a:schemeClr val="tx1"/>
                </a:solidFill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ln>
                      <a:noFill/>
                    </a:ln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cs-CZ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'[Vyměřená daň líh z pěstitelského pálení do 2021.xlsx]List1'!$E$2:$E$13</c:f>
              <c:numCache>
                <c:formatCode>#,##0</c:formatCode>
                <c:ptCount val="12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  <c:pt idx="6">
                  <c:v>2016</c:v>
                </c:pt>
                <c:pt idx="7">
                  <c:v>2017</c:v>
                </c:pt>
                <c:pt idx="8">
                  <c:v>2018</c:v>
                </c:pt>
                <c:pt idx="9">
                  <c:v>2019</c:v>
                </c:pt>
                <c:pt idx="10">
                  <c:v>2020</c:v>
                </c:pt>
                <c:pt idx="11">
                  <c:v>2021</c:v>
                </c:pt>
              </c:numCache>
            </c:numRef>
          </c:cat>
          <c:val>
            <c:numRef>
              <c:f>'[Vyměřená daň líh z pěstitelského pálení do 2021.xlsx]List1'!$F$2:$F$13</c:f>
              <c:numCache>
                <c:formatCode>#\ ##0.0</c:formatCode>
                <c:ptCount val="12"/>
                <c:pt idx="0">
                  <c:v>343.6</c:v>
                </c:pt>
                <c:pt idx="1">
                  <c:v>483.8</c:v>
                </c:pt>
                <c:pt idx="2">
                  <c:v>416.8</c:v>
                </c:pt>
                <c:pt idx="3">
                  <c:v>491.2</c:v>
                </c:pt>
                <c:pt idx="4">
                  <c:v>409.1</c:v>
                </c:pt>
                <c:pt idx="5">
                  <c:v>418</c:v>
                </c:pt>
                <c:pt idx="6">
                  <c:v>366.4</c:v>
                </c:pt>
                <c:pt idx="7">
                  <c:v>242.3</c:v>
                </c:pt>
                <c:pt idx="8">
                  <c:v>573.6</c:v>
                </c:pt>
                <c:pt idx="9">
                  <c:v>407.1</c:v>
                </c:pt>
                <c:pt idx="10">
                  <c:v>365.7</c:v>
                </c:pt>
                <c:pt idx="11">
                  <c:v>429.1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E23A-4636-97E9-FC82DAD2DBA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axId val="265513432"/>
        <c:axId val="265515000"/>
      </c:barChart>
      <c:lineChart>
        <c:grouping val="standard"/>
        <c:varyColors val="0"/>
        <c:ser>
          <c:idx val="2"/>
          <c:order val="1"/>
          <c:tx>
            <c:strRef>
              <c:f>'[Vyměřená daň líh z pěstitelského pálení do 2021.xlsx]List1'!$G$1</c:f>
              <c:strCache>
                <c:ptCount val="1"/>
                <c:pt idx="0">
                  <c:v>Hektolitry etanolu [tis.]</c:v>
                </c:pt>
              </c:strCache>
            </c:strRef>
          </c:tx>
          <c:spPr>
            <a:ln w="28575" cap="rnd">
              <a:solidFill>
                <a:schemeClr val="accent1">
                  <a:lumMod val="50000"/>
                </a:schemeClr>
              </a:solidFill>
              <a:round/>
            </a:ln>
            <a:effectLst/>
          </c:spPr>
          <c:marker>
            <c:symbol val="none"/>
          </c:marker>
          <c:dLbls>
            <c:dLbl>
              <c:idx val="0"/>
              <c:layout>
                <c:manualLayout>
                  <c:x val="-5.4654146659238387E-2"/>
                  <c:y val="-6.0150375939849621E-2"/>
                </c:manualLayout>
              </c:layout>
              <c:tx>
                <c:rich>
                  <a:bodyPr/>
                  <a:lstStyle/>
                  <a:p>
                    <a:r>
                      <a:rPr lang="en-US" baseline="0"/>
                      <a:t> </a:t>
                    </a:r>
                    <a:fld id="{072E5A8A-518B-4EBC-A339-93E47AAA7F8C}" type="VALUE">
                      <a:rPr lang="en-US" baseline="0"/>
                      <a:pPr/>
                      <a:t>[HODNOTA]</a:t>
                    </a:fld>
                    <a:endParaRPr lang="en-US" baseline="0"/>
                  </a:p>
                </c:rich>
              </c:tx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3-E23A-4636-97E9-FC82DAD2DBA0}"/>
                </c:ext>
              </c:extLst>
            </c:dLbl>
            <c:dLbl>
              <c:idx val="1"/>
              <c:layout>
                <c:manualLayout>
                  <c:x val="-1.8218048886412798E-2"/>
                  <c:y val="-5.0125313283208052E-2"/>
                </c:manualLayout>
              </c:layout>
              <c:tx>
                <c:rich>
                  <a:bodyPr/>
                  <a:lstStyle/>
                  <a:p>
                    <a:r>
                      <a:rPr lang="en-US" baseline="0"/>
                      <a:t> </a:t>
                    </a:r>
                    <a:fld id="{51A755AB-4569-4C05-B7F6-67FCD547302C}" type="VALUE">
                      <a:rPr lang="en-US" baseline="0"/>
                      <a:pPr/>
                      <a:t>[HODNOTA]</a:t>
                    </a:fld>
                    <a:endParaRPr lang="en-US" baseline="0"/>
                  </a:p>
                </c:rich>
              </c:tx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4-E23A-4636-97E9-FC82DAD2DBA0}"/>
                </c:ext>
              </c:extLst>
            </c:dLbl>
            <c:dLbl>
              <c:idx val="2"/>
              <c:layout>
                <c:manualLayout>
                  <c:x val="-3.6436097772825596E-2"/>
                  <c:y val="-6.0150375939849621E-2"/>
                </c:manualLayout>
              </c:layout>
              <c:tx>
                <c:rich>
                  <a:bodyPr/>
                  <a:lstStyle/>
                  <a:p>
                    <a:r>
                      <a:rPr lang="en-US" baseline="0"/>
                      <a:t> </a:t>
                    </a:r>
                    <a:fld id="{158B0140-4EAB-4740-A39A-8FD692DC49E7}" type="VALUE">
                      <a:rPr lang="en-US" baseline="0"/>
                      <a:pPr/>
                      <a:t>[HODNOTA]</a:t>
                    </a:fld>
                    <a:endParaRPr lang="en-US" baseline="0"/>
                  </a:p>
                </c:rich>
              </c:tx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5-E23A-4636-97E9-FC82DAD2DBA0}"/>
                </c:ext>
              </c:extLst>
            </c:dLbl>
            <c:dLbl>
              <c:idx val="3"/>
              <c:layout>
                <c:manualLayout>
                  <c:x val="-1.5940792775611279E-2"/>
                  <c:y val="-3.3416875522138713E-2"/>
                </c:manualLayout>
              </c:layout>
              <c:tx>
                <c:rich>
                  <a:bodyPr/>
                  <a:lstStyle/>
                  <a:p>
                    <a:fld id="{B75CCC44-FBE5-484A-BF93-64249B99B0E9}" type="VALUE">
                      <a:rPr lang="en-US" baseline="0"/>
                      <a:pPr/>
                      <a:t>[HODNOTA]</a:t>
                    </a:fld>
                    <a:endParaRPr lang="cs-CZ"/>
                  </a:p>
                </c:rich>
              </c:tx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6-E23A-4636-97E9-FC82DAD2DBA0}"/>
                </c:ext>
              </c:extLst>
            </c:dLbl>
            <c:dLbl>
              <c:idx val="4"/>
              <c:layout>
                <c:manualLayout>
                  <c:x val="-9.109024443206399E-3"/>
                  <c:y val="-5.3467000835421885E-2"/>
                </c:manualLayout>
              </c:layout>
              <c:tx>
                <c:rich>
                  <a:bodyPr/>
                  <a:lstStyle/>
                  <a:p>
                    <a:r>
                      <a:rPr lang="en-US" baseline="0"/>
                      <a:t> </a:t>
                    </a:r>
                    <a:fld id="{DDB1B2C0-D61B-485C-82AC-2F705F490B7D}" type="VALUE">
                      <a:rPr lang="en-US" baseline="0"/>
                      <a:pPr/>
                      <a:t>[HODNOTA]</a:t>
                    </a:fld>
                    <a:endParaRPr lang="en-US" baseline="0"/>
                  </a:p>
                </c:rich>
              </c:tx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7-E23A-4636-97E9-FC82DAD2DBA0}"/>
                </c:ext>
              </c:extLst>
            </c:dLbl>
            <c:dLbl>
              <c:idx val="5"/>
              <c:layout>
                <c:manualLayout>
                  <c:x val="-6.8317683324047983E-3"/>
                  <c:y val="-5.0125313283208052E-2"/>
                </c:manualLayout>
              </c:layout>
              <c:tx>
                <c:rich>
                  <a:bodyPr/>
                  <a:lstStyle/>
                  <a:p>
                    <a:r>
                      <a:rPr lang="en-US" baseline="0"/>
                      <a:t> </a:t>
                    </a:r>
                    <a:fld id="{26F053BB-91F7-4932-A3AB-750FB0F275DA}" type="VALUE">
                      <a:rPr lang="en-US" baseline="0"/>
                      <a:pPr/>
                      <a:t>[HODNOTA]</a:t>
                    </a:fld>
                    <a:endParaRPr lang="en-US" baseline="0"/>
                  </a:p>
                </c:rich>
              </c:tx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8-E23A-4636-97E9-FC82DAD2DBA0}"/>
                </c:ext>
              </c:extLst>
            </c:dLbl>
            <c:dLbl>
              <c:idx val="6"/>
              <c:layout>
                <c:manualLayout>
                  <c:x val="-2.2772561108015997E-3"/>
                  <c:y val="-4.6783625730994149E-2"/>
                </c:manualLayout>
              </c:layout>
              <c:tx>
                <c:rich>
                  <a:bodyPr/>
                  <a:lstStyle/>
                  <a:p>
                    <a:r>
                      <a:rPr lang="en-US" baseline="0"/>
                      <a:t> </a:t>
                    </a:r>
                    <a:fld id="{A9C44A24-3F43-4197-B380-B4ED0C15F433}" type="VALUE">
                      <a:rPr lang="en-US" baseline="0"/>
                      <a:pPr/>
                      <a:t>[HODNOTA]</a:t>
                    </a:fld>
                    <a:endParaRPr lang="en-US" baseline="0"/>
                  </a:p>
                </c:rich>
              </c:tx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9-E23A-4636-97E9-FC82DAD2DBA0}"/>
                </c:ext>
              </c:extLst>
            </c:dLbl>
            <c:dLbl>
              <c:idx val="7"/>
              <c:layout>
                <c:manualLayout>
                  <c:x val="-6.8317683324047983E-3"/>
                  <c:y val="-6.0150375939849683E-2"/>
                </c:manualLayout>
              </c:layout>
              <c:tx>
                <c:rich>
                  <a:bodyPr/>
                  <a:lstStyle/>
                  <a:p>
                    <a:fld id="{F4C18EDB-9B88-42E2-86A0-84CE3D32F636}" type="VALUE">
                      <a:rPr lang="en-US" baseline="0"/>
                      <a:pPr/>
                      <a:t>[HODNOTA]</a:t>
                    </a:fld>
                    <a:endParaRPr lang="cs-CZ"/>
                  </a:p>
                </c:rich>
              </c:tx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A-E23A-4636-97E9-FC82DAD2DBA0}"/>
                </c:ext>
              </c:extLst>
            </c:dLbl>
            <c:dLbl>
              <c:idx val="8"/>
              <c:layout>
                <c:manualLayout>
                  <c:x val="-4.2194092827005768E-3"/>
                  <c:y val="2.1705431656090252E-2"/>
                </c:manualLayout>
              </c:layout>
              <c:tx>
                <c:rich>
                  <a:bodyPr/>
                  <a:lstStyle/>
                  <a:p>
                    <a:fld id="{BC682611-4245-4637-86DD-D2B89E8D1CA4}" type="CATEGORYNAME">
                      <a:rPr lang="en-US"/>
                      <a:pPr/>
                      <a:t>[NÁZEV KATEGORIE]</a:t>
                    </a:fld>
                    <a:r>
                      <a:rPr lang="en-US" baseline="0"/>
                      <a:t> </a:t>
                    </a:r>
                    <a:fld id="{BC703C2A-2C07-42B9-94CB-245BFE721E57}" type="VALUE">
                      <a:rPr lang="en-US" baseline="0"/>
                      <a:pPr/>
                      <a:t>[HODNOTA]</a:t>
                    </a:fld>
                    <a:endParaRPr lang="en-US" baseline="0"/>
                  </a:p>
                </c:rich>
              </c:tx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B-E23A-4636-97E9-FC82DAD2DBA0}"/>
                </c:ext>
              </c:extLst>
            </c:dLbl>
            <c:dLbl>
              <c:idx val="9"/>
              <c:tx>
                <c:rich>
                  <a:bodyPr/>
                  <a:lstStyle/>
                  <a:p>
                    <a:fld id="{E606B3B6-4130-475D-9091-A1704ED5F4FB}" type="CATEGORYNAME">
                      <a:rPr lang="en-US"/>
                      <a:pPr/>
                      <a:t>[NÁZEV KATEGORIE]</a:t>
                    </a:fld>
                    <a:fld id="{6FC63EBF-4335-4A2B-9D4F-378F600DF901}" type="VALUE">
                      <a:rPr lang="en-US" baseline="0"/>
                      <a:pPr/>
                      <a:t>[HODNOTA]</a:t>
                    </a:fld>
                    <a:endParaRPr lang="cs-CZ"/>
                  </a:p>
                </c:rich>
              </c:tx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C-E23A-4636-97E9-FC82DAD2DBA0}"/>
                </c:ext>
              </c:extLst>
            </c:dLbl>
            <c:dLbl>
              <c:idx val="10"/>
              <c:tx>
                <c:rich>
                  <a:bodyPr/>
                  <a:lstStyle/>
                  <a:p>
                    <a:fld id="{151C9CF2-7AA5-4DAF-BAFA-FD4AD6383C0F}" type="CATEGORYNAME">
                      <a:rPr lang="en-US"/>
                      <a:pPr/>
                      <a:t>[NÁZEV KATEGORIE]</a:t>
                    </a:fld>
                    <a:fld id="{A3F3A6A1-99C4-4063-9A81-39DC0A63B839}" type="VALUE">
                      <a:rPr lang="en-US" baseline="0"/>
                      <a:pPr/>
                      <a:t>[HODNOTA]</a:t>
                    </a:fld>
                    <a:endParaRPr lang="cs-CZ"/>
                  </a:p>
                </c:rich>
              </c:tx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D-E23A-4636-97E9-FC82DAD2DBA0}"/>
                </c:ext>
              </c:extLst>
            </c:dLbl>
            <c:dLbl>
              <c:idx val="11"/>
              <c:tx>
                <c:rich>
                  <a:bodyPr/>
                  <a:lstStyle/>
                  <a:p>
                    <a:fld id="{E7101E8B-38F3-4B61-B7CC-B497F75A59C2}" type="CATEGORYNAME">
                      <a:rPr lang="en-US"/>
                      <a:pPr/>
                      <a:t>[NÁZEV KATEGORIE]</a:t>
                    </a:fld>
                    <a:fld id="{5584C9B1-1460-46D0-9C9B-911F5D1A0A56}" type="VALUE">
                      <a:rPr lang="en-US" baseline="0"/>
                      <a:pPr/>
                      <a:t>[HODNOTA]</a:t>
                    </a:fld>
                    <a:endParaRPr lang="cs-CZ"/>
                  </a:p>
                </c:rich>
              </c:tx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E-E23A-4636-97E9-FC82DAD2DBA0}"/>
                </c:ext>
              </c:extLst>
            </c:dLbl>
            <c:spPr>
              <a:solidFill>
                <a:srgbClr val="5B9BD5">
                  <a:lumMod val="50000"/>
                </a:srgbClr>
              </a:solidFill>
              <a:ln>
                <a:solidFill>
                  <a:sysClr val="window" lastClr="FFFFFF"/>
                </a:solidFill>
              </a:ln>
              <a:effectLst/>
            </c:spPr>
            <c:txPr>
              <a:bodyPr rot="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cs-CZ"/>
              </a:p>
            </c:txPr>
            <c:showLegendKey val="0"/>
            <c:showVal val="1"/>
            <c:showCatName val="1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wedgeRectCallout">
                    <a:avLst/>
                  </a:prstGeom>
                  <a:noFill/>
                  <a:ln>
                    <a:noFill/>
                  </a:ln>
                </c15:spPr>
                <c15:showLeaderLines val="0"/>
              </c:ext>
            </c:extLst>
          </c:dLbls>
          <c:cat>
            <c:numRef>
              <c:f>'[Vyměřená daň líh z pěstitelského pálení do 2021.xlsx]List1'!$E$2:$E$9</c:f>
              <c:numCache>
                <c:formatCode>#,##0</c:formatCode>
                <c:ptCount val="8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  <c:pt idx="6">
                  <c:v>2016</c:v>
                </c:pt>
                <c:pt idx="7">
                  <c:v>2017</c:v>
                </c:pt>
              </c:numCache>
            </c:numRef>
          </c:cat>
          <c:val>
            <c:numRef>
              <c:f>'[Vyměřená daň líh z pěstitelského pálení do 2021.xlsx]List1'!$G$2:$G$13</c:f>
              <c:numCache>
                <c:formatCode>#\ ##0.0</c:formatCode>
                <c:ptCount val="12"/>
                <c:pt idx="0">
                  <c:v>24</c:v>
                </c:pt>
                <c:pt idx="1">
                  <c:v>32.4</c:v>
                </c:pt>
                <c:pt idx="2">
                  <c:v>29.2</c:v>
                </c:pt>
                <c:pt idx="3">
                  <c:v>34.299999999999997</c:v>
                </c:pt>
                <c:pt idx="4">
                  <c:v>28.6</c:v>
                </c:pt>
                <c:pt idx="5">
                  <c:v>29.3</c:v>
                </c:pt>
                <c:pt idx="6">
                  <c:v>25.6</c:v>
                </c:pt>
                <c:pt idx="7">
                  <c:v>16.899999999999999</c:v>
                </c:pt>
                <c:pt idx="8">
                  <c:v>40.1</c:v>
                </c:pt>
                <c:pt idx="9">
                  <c:v>28.5</c:v>
                </c:pt>
                <c:pt idx="10" formatCode="General">
                  <c:v>23.2</c:v>
                </c:pt>
                <c:pt idx="11">
                  <c:v>26.5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F-E23A-4636-97E9-FC82DAD2DBA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65516176"/>
        <c:axId val="265515784"/>
      </c:lineChart>
      <c:catAx>
        <c:axId val="265513432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cs-CZ"/>
                  <a:t>Rok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cs-CZ"/>
            </a:p>
          </c:txPr>
        </c:title>
        <c:numFmt formatCode="#,##0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265515000"/>
        <c:crosses val="autoZero"/>
        <c:auto val="1"/>
        <c:lblAlgn val="ctr"/>
        <c:lblOffset val="100"/>
        <c:noMultiLvlLbl val="0"/>
      </c:catAx>
      <c:valAx>
        <c:axId val="26551500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cs-CZ"/>
                  <a:t>Miliony</a:t>
                </a:r>
                <a:r>
                  <a:rPr lang="cs-CZ" baseline="0"/>
                  <a:t> Kč</a:t>
                </a:r>
                <a:endParaRPr lang="cs-CZ"/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cs-CZ"/>
            </a:p>
          </c:txPr>
        </c:title>
        <c:numFmt formatCode="#\ ##0.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265513432"/>
        <c:crosses val="autoZero"/>
        <c:crossBetween val="between"/>
      </c:valAx>
      <c:valAx>
        <c:axId val="265515784"/>
        <c:scaling>
          <c:orientation val="minMax"/>
        </c:scaling>
        <c:delete val="0"/>
        <c:axPos val="r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cs-CZ"/>
                  <a:t>Tisíc</a:t>
                </a:r>
                <a:r>
                  <a:rPr lang="cs-CZ" baseline="0"/>
                  <a:t> hl </a:t>
                </a:r>
                <a:endParaRPr lang="cs-CZ"/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cs-CZ"/>
            </a:p>
          </c:txPr>
        </c:title>
        <c:numFmt formatCode="#\ ##0.0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265516176"/>
        <c:crosses val="max"/>
        <c:crossBetween val="between"/>
      </c:valAx>
      <c:catAx>
        <c:axId val="265516176"/>
        <c:scaling>
          <c:orientation val="minMax"/>
        </c:scaling>
        <c:delete val="1"/>
        <c:axPos val="b"/>
        <c:numFmt formatCode="#,##0" sourceLinked="1"/>
        <c:majorTickMark val="out"/>
        <c:minorTickMark val="none"/>
        <c:tickLblPos val="nextTo"/>
        <c:crossAx val="265515784"/>
        <c:crosses val="autoZero"/>
        <c:auto val="1"/>
        <c:lblAlgn val="ctr"/>
        <c:lblOffset val="100"/>
        <c:noMultiLvlLbl val="0"/>
      </c:cat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cs-CZ"/>
        </a:p>
      </c:txPr>
    </c:legend>
    <c:plotVisOnly val="1"/>
    <c:dispBlanksAs val="gap"/>
    <c:showDLblsOverMax val="0"/>
  </c:chart>
  <c:spPr>
    <a:solidFill>
      <a:schemeClr val="bg1"/>
    </a:solidFill>
    <a:ln w="9525" cap="flat" cmpd="sng" algn="ctr">
      <a:solidFill>
        <a:schemeClr val="accent1">
          <a:lumMod val="50000"/>
        </a:schemeClr>
      </a:solidFill>
      <a:round/>
    </a:ln>
    <a:effectLst/>
  </c:spPr>
  <c:txPr>
    <a:bodyPr/>
    <a:lstStyle/>
    <a:p>
      <a:pPr>
        <a:defRPr/>
      </a:pPr>
      <a:endParaRPr lang="cs-CZ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3">
  <a:schemeClr val="accent6"/>
  <a:schemeClr val="accent5"/>
  <a:schemeClr val="accent4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3">
  <a:schemeClr val="accent6"/>
  <a:schemeClr val="accent5"/>
  <a:schemeClr val="accent4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3">
  <a:schemeClr val="accent6"/>
  <a:schemeClr val="accent5"/>
  <a:schemeClr val="accent4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3">
  <a:schemeClr val="accent6"/>
  <a:schemeClr val="accent5"/>
  <a:schemeClr val="accent4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lze upravit styl předlohy.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F8802-2E78-452B-ACAE-1D22CFC79485}" type="datetimeFigureOut">
              <a:rPr lang="cs-CZ" smtClean="0"/>
              <a:t>18.08.2022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B8362B-A90F-4651-978F-499D7418D38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3336516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F8802-2E78-452B-ACAE-1D22CFC79485}" type="datetimeFigureOut">
              <a:rPr lang="cs-CZ" smtClean="0"/>
              <a:t>18.08.2022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B8362B-A90F-4651-978F-499D7418D38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746131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F8802-2E78-452B-ACAE-1D22CFC79485}" type="datetimeFigureOut">
              <a:rPr lang="cs-CZ" smtClean="0"/>
              <a:t>18.08.2022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B8362B-A90F-4651-978F-499D7418D38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424811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F8802-2E78-452B-ACAE-1D22CFC79485}" type="datetimeFigureOut">
              <a:rPr lang="cs-CZ" smtClean="0"/>
              <a:t>18.08.2022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B8362B-A90F-4651-978F-499D7418D38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906036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F8802-2E78-452B-ACAE-1D22CFC79485}" type="datetimeFigureOut">
              <a:rPr lang="cs-CZ" smtClean="0"/>
              <a:t>18.08.2022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B8362B-A90F-4651-978F-499D7418D38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194067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F8802-2E78-452B-ACAE-1D22CFC79485}" type="datetimeFigureOut">
              <a:rPr lang="cs-CZ" smtClean="0"/>
              <a:t>18.08.2022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B8362B-A90F-4651-978F-499D7418D38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460553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F8802-2E78-452B-ACAE-1D22CFC79485}" type="datetimeFigureOut">
              <a:rPr lang="cs-CZ" smtClean="0"/>
              <a:t>18.08.2022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B8362B-A90F-4651-978F-499D7418D38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66458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F8802-2E78-452B-ACAE-1D22CFC79485}" type="datetimeFigureOut">
              <a:rPr lang="cs-CZ" smtClean="0"/>
              <a:t>18.08.2022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B8362B-A90F-4651-978F-499D7418D38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832260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F8802-2E78-452B-ACAE-1D22CFC79485}" type="datetimeFigureOut">
              <a:rPr lang="cs-CZ" smtClean="0"/>
              <a:t>18.08.2022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B8362B-A90F-4651-978F-499D7418D38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515719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F8802-2E78-452B-ACAE-1D22CFC79485}" type="datetimeFigureOut">
              <a:rPr lang="cs-CZ" smtClean="0"/>
              <a:t>18.08.2022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B8362B-A90F-4651-978F-499D7418D38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580849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F8802-2E78-452B-ACAE-1D22CFC79485}" type="datetimeFigureOut">
              <a:rPr lang="cs-CZ" smtClean="0"/>
              <a:t>18.08.2022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B8362B-A90F-4651-978F-499D7418D38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059740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8F8802-2E78-452B-ACAE-1D22CFC79485}" type="datetimeFigureOut">
              <a:rPr lang="cs-CZ" smtClean="0"/>
              <a:t>18.08.2022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4B8362B-A90F-4651-978F-499D7418D38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975616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38" name="Rectangle 1037">
            <a:extLst>
              <a:ext uri="{FF2B5EF4-FFF2-40B4-BE49-F238E27FC236}">
                <a16:creationId xmlns:a16="http://schemas.microsoft.com/office/drawing/2014/main" id="{9B7AD9F6-8CE7-4299-8FC6-328F4DCD3FF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890338" y="640080"/>
            <a:ext cx="3734014" cy="3566160"/>
          </a:xfrm>
        </p:spPr>
        <p:txBody>
          <a:bodyPr anchor="b">
            <a:normAutofit/>
          </a:bodyPr>
          <a:lstStyle/>
          <a:p>
            <a:pPr algn="l"/>
            <a:r>
              <a:rPr lang="cs-CZ" sz="3400" b="1"/>
              <a:t>Pěstitelské pálení</a:t>
            </a:r>
            <a:br>
              <a:rPr lang="cs-CZ" sz="3400" b="1"/>
            </a:br>
            <a:r>
              <a:rPr lang="cs-CZ" sz="3400" b="1"/>
              <a:t>&amp;</a:t>
            </a:r>
            <a:br>
              <a:rPr lang="cs-CZ" sz="3400" b="1"/>
            </a:br>
            <a:r>
              <a:rPr lang="cs-CZ" sz="3400" b="1"/>
              <a:t>ovocné lihovary</a:t>
            </a:r>
            <a:br>
              <a:rPr lang="cs-CZ" sz="3400" b="1"/>
            </a:br>
            <a:br>
              <a:rPr lang="cs-CZ" sz="3400" b="1"/>
            </a:br>
            <a:r>
              <a:rPr lang="cs-CZ" sz="3400" b="1"/>
              <a:t>z pohledu správy spotřebních daní</a:t>
            </a:r>
            <a:br>
              <a:rPr lang="cs-CZ" sz="3400" b="1"/>
            </a:br>
            <a:endParaRPr lang="cs-CZ" sz="3400" b="1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890339" y="4636008"/>
            <a:ext cx="3734014" cy="1572768"/>
          </a:xfrm>
        </p:spPr>
        <p:txBody>
          <a:bodyPr>
            <a:normAutofit lnSpcReduction="10000"/>
          </a:bodyPr>
          <a:lstStyle/>
          <a:p>
            <a:pPr algn="l"/>
            <a:r>
              <a:rPr lang="cs-CZ" sz="2200" dirty="0"/>
              <a:t>plk. Ing. Jan Boháč, MBA </a:t>
            </a:r>
          </a:p>
          <a:p>
            <a:pPr algn="l"/>
            <a:r>
              <a:rPr lang="cs-CZ" sz="2200" dirty="0"/>
              <a:t>plk. Ing. Tomáš Novák</a:t>
            </a:r>
          </a:p>
          <a:p>
            <a:pPr algn="l"/>
            <a:r>
              <a:rPr lang="cs-CZ" sz="2200" dirty="0"/>
              <a:t>Odbor 23 - Daní </a:t>
            </a:r>
          </a:p>
          <a:p>
            <a:pPr algn="l"/>
            <a:r>
              <a:rPr lang="cs-CZ" sz="2200" dirty="0"/>
              <a:t>Generální ředitelství cel</a:t>
            </a:r>
          </a:p>
        </p:txBody>
      </p:sp>
      <p:sp>
        <p:nvSpPr>
          <p:cNvPr id="1040" name="sketchy line">
            <a:extLst>
              <a:ext uri="{FF2B5EF4-FFF2-40B4-BE49-F238E27FC236}">
                <a16:creationId xmlns:a16="http://schemas.microsoft.com/office/drawing/2014/main" id="{F49775AF-8896-43EE-92C6-83497D6DC5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90338" y="4409267"/>
            <a:ext cx="3474720" cy="18288"/>
          </a:xfrm>
          <a:custGeom>
            <a:avLst/>
            <a:gdLst>
              <a:gd name="connsiteX0" fmla="*/ 0 w 3474720"/>
              <a:gd name="connsiteY0" fmla="*/ 0 h 18288"/>
              <a:gd name="connsiteX1" fmla="*/ 694944 w 3474720"/>
              <a:gd name="connsiteY1" fmla="*/ 0 h 18288"/>
              <a:gd name="connsiteX2" fmla="*/ 1355141 w 3474720"/>
              <a:gd name="connsiteY2" fmla="*/ 0 h 18288"/>
              <a:gd name="connsiteX3" fmla="*/ 2015338 w 3474720"/>
              <a:gd name="connsiteY3" fmla="*/ 0 h 18288"/>
              <a:gd name="connsiteX4" fmla="*/ 2779776 w 3474720"/>
              <a:gd name="connsiteY4" fmla="*/ 0 h 18288"/>
              <a:gd name="connsiteX5" fmla="*/ 3474720 w 3474720"/>
              <a:gd name="connsiteY5" fmla="*/ 0 h 18288"/>
              <a:gd name="connsiteX6" fmla="*/ 3474720 w 3474720"/>
              <a:gd name="connsiteY6" fmla="*/ 18288 h 18288"/>
              <a:gd name="connsiteX7" fmla="*/ 2779776 w 3474720"/>
              <a:gd name="connsiteY7" fmla="*/ 18288 h 18288"/>
              <a:gd name="connsiteX8" fmla="*/ 2189074 w 3474720"/>
              <a:gd name="connsiteY8" fmla="*/ 18288 h 18288"/>
              <a:gd name="connsiteX9" fmla="*/ 1528877 w 3474720"/>
              <a:gd name="connsiteY9" fmla="*/ 18288 h 18288"/>
              <a:gd name="connsiteX10" fmla="*/ 868680 w 3474720"/>
              <a:gd name="connsiteY10" fmla="*/ 18288 h 18288"/>
              <a:gd name="connsiteX11" fmla="*/ 0 w 3474720"/>
              <a:gd name="connsiteY11" fmla="*/ 18288 h 18288"/>
              <a:gd name="connsiteX12" fmla="*/ 0 w 3474720"/>
              <a:gd name="connsiteY12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474720" h="18288" fill="none" extrusionOk="0">
                <a:moveTo>
                  <a:pt x="0" y="0"/>
                </a:moveTo>
                <a:cubicBezTo>
                  <a:pt x="224454" y="-14544"/>
                  <a:pt x="495407" y="26540"/>
                  <a:pt x="694944" y="0"/>
                </a:cubicBezTo>
                <a:cubicBezTo>
                  <a:pt x="894481" y="-26540"/>
                  <a:pt x="1130063" y="24713"/>
                  <a:pt x="1355141" y="0"/>
                </a:cubicBezTo>
                <a:cubicBezTo>
                  <a:pt x="1580219" y="-24713"/>
                  <a:pt x="1820099" y="26695"/>
                  <a:pt x="2015338" y="0"/>
                </a:cubicBezTo>
                <a:cubicBezTo>
                  <a:pt x="2210577" y="-26695"/>
                  <a:pt x="2402045" y="165"/>
                  <a:pt x="2779776" y="0"/>
                </a:cubicBezTo>
                <a:cubicBezTo>
                  <a:pt x="3157507" y="-165"/>
                  <a:pt x="3286859" y="-15571"/>
                  <a:pt x="3474720" y="0"/>
                </a:cubicBezTo>
                <a:cubicBezTo>
                  <a:pt x="3474286" y="7551"/>
                  <a:pt x="3474253" y="9822"/>
                  <a:pt x="3474720" y="18288"/>
                </a:cubicBezTo>
                <a:cubicBezTo>
                  <a:pt x="3233904" y="29845"/>
                  <a:pt x="2945134" y="-5256"/>
                  <a:pt x="2779776" y="18288"/>
                </a:cubicBezTo>
                <a:cubicBezTo>
                  <a:pt x="2614418" y="41832"/>
                  <a:pt x="2339768" y="22709"/>
                  <a:pt x="2189074" y="18288"/>
                </a:cubicBezTo>
                <a:cubicBezTo>
                  <a:pt x="2038380" y="13867"/>
                  <a:pt x="1817434" y="-4947"/>
                  <a:pt x="1528877" y="18288"/>
                </a:cubicBezTo>
                <a:cubicBezTo>
                  <a:pt x="1240320" y="41523"/>
                  <a:pt x="1042447" y="37198"/>
                  <a:pt x="868680" y="18288"/>
                </a:cubicBezTo>
                <a:cubicBezTo>
                  <a:pt x="694913" y="-622"/>
                  <a:pt x="233232" y="44909"/>
                  <a:pt x="0" y="18288"/>
                </a:cubicBezTo>
                <a:cubicBezTo>
                  <a:pt x="60" y="11696"/>
                  <a:pt x="66" y="3758"/>
                  <a:pt x="0" y="0"/>
                </a:cubicBezTo>
                <a:close/>
              </a:path>
              <a:path w="3474720" h="18288" stroke="0" extrusionOk="0">
                <a:moveTo>
                  <a:pt x="0" y="0"/>
                </a:moveTo>
                <a:cubicBezTo>
                  <a:pt x="202328" y="-14716"/>
                  <a:pt x="332722" y="-11499"/>
                  <a:pt x="625450" y="0"/>
                </a:cubicBezTo>
                <a:cubicBezTo>
                  <a:pt x="918178" y="11499"/>
                  <a:pt x="1096688" y="5123"/>
                  <a:pt x="1389888" y="0"/>
                </a:cubicBezTo>
                <a:cubicBezTo>
                  <a:pt x="1683088" y="-5123"/>
                  <a:pt x="1835981" y="-14038"/>
                  <a:pt x="1980590" y="0"/>
                </a:cubicBezTo>
                <a:cubicBezTo>
                  <a:pt x="2125199" y="14038"/>
                  <a:pt x="2396099" y="-7203"/>
                  <a:pt x="2571293" y="0"/>
                </a:cubicBezTo>
                <a:cubicBezTo>
                  <a:pt x="2746487" y="7203"/>
                  <a:pt x="3041609" y="-12036"/>
                  <a:pt x="3474720" y="0"/>
                </a:cubicBezTo>
                <a:cubicBezTo>
                  <a:pt x="3474638" y="4406"/>
                  <a:pt x="3474631" y="9982"/>
                  <a:pt x="3474720" y="18288"/>
                </a:cubicBezTo>
                <a:cubicBezTo>
                  <a:pt x="3324873" y="21876"/>
                  <a:pt x="3136771" y="12587"/>
                  <a:pt x="2814523" y="18288"/>
                </a:cubicBezTo>
                <a:cubicBezTo>
                  <a:pt x="2492275" y="23989"/>
                  <a:pt x="2294402" y="47111"/>
                  <a:pt x="2154326" y="18288"/>
                </a:cubicBezTo>
                <a:cubicBezTo>
                  <a:pt x="2014250" y="-10535"/>
                  <a:pt x="1820317" y="33903"/>
                  <a:pt x="1494130" y="18288"/>
                </a:cubicBezTo>
                <a:cubicBezTo>
                  <a:pt x="1167943" y="2673"/>
                  <a:pt x="948432" y="14868"/>
                  <a:pt x="729691" y="18288"/>
                </a:cubicBezTo>
                <a:cubicBezTo>
                  <a:pt x="510950" y="21708"/>
                  <a:pt x="264032" y="24354"/>
                  <a:pt x="0" y="18288"/>
                </a:cubicBezTo>
                <a:cubicBezTo>
                  <a:pt x="189" y="14288"/>
                  <a:pt x="-703" y="3747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863741219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8" name="Picture 4">
            <a:extLst>
              <a:ext uri="{FF2B5EF4-FFF2-40B4-BE49-F238E27FC236}">
                <a16:creationId xmlns:a16="http://schemas.microsoft.com/office/drawing/2014/main" id="{483F4CC4-651E-4C98-A22B-4729C58415B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04" r="26243" b="-1"/>
          <a:stretch/>
        </p:blipFill>
        <p:spPr bwMode="auto">
          <a:xfrm>
            <a:off x="5311702" y="10"/>
            <a:ext cx="6878775" cy="6857990"/>
          </a:xfrm>
          <a:custGeom>
            <a:avLst/>
            <a:gdLst/>
            <a:ahLst/>
            <a:cxnLst/>
            <a:rect l="l" t="t" r="r" b="b"/>
            <a:pathLst>
              <a:path w="6878775" h="6858000">
                <a:moveTo>
                  <a:pt x="1102973" y="0"/>
                </a:moveTo>
                <a:lnTo>
                  <a:pt x="1160688" y="0"/>
                </a:lnTo>
                <a:lnTo>
                  <a:pt x="983189" y="331786"/>
                </a:lnTo>
                <a:cubicBezTo>
                  <a:pt x="914866" y="469145"/>
                  <a:pt x="850355" y="608712"/>
                  <a:pt x="789261" y="750263"/>
                </a:cubicBezTo>
                <a:cubicBezTo>
                  <a:pt x="774307" y="784928"/>
                  <a:pt x="759992" y="819849"/>
                  <a:pt x="745295" y="854514"/>
                </a:cubicBezTo>
                <a:cubicBezTo>
                  <a:pt x="756682" y="845393"/>
                  <a:pt x="765489" y="833492"/>
                  <a:pt x="770857" y="819975"/>
                </a:cubicBezTo>
                <a:cubicBezTo>
                  <a:pt x="879943" y="589569"/>
                  <a:pt x="999605" y="365513"/>
                  <a:pt x="1131329" y="148742"/>
                </a:cubicBezTo>
                <a:lnTo>
                  <a:pt x="1227589" y="0"/>
                </a:lnTo>
                <a:lnTo>
                  <a:pt x="6878775" y="0"/>
                </a:lnTo>
                <a:lnTo>
                  <a:pt x="6878775" y="6858000"/>
                </a:lnTo>
                <a:lnTo>
                  <a:pt x="713521" y="6858000"/>
                </a:lnTo>
                <a:lnTo>
                  <a:pt x="625642" y="6670527"/>
                </a:lnTo>
                <a:cubicBezTo>
                  <a:pt x="507232" y="6398531"/>
                  <a:pt x="403083" y="6118381"/>
                  <a:pt x="312785" y="5830359"/>
                </a:cubicBezTo>
                <a:cubicBezTo>
                  <a:pt x="278149" y="5719759"/>
                  <a:pt x="248879" y="5607635"/>
                  <a:pt x="212198" y="5480401"/>
                </a:cubicBezTo>
                <a:cubicBezTo>
                  <a:pt x="212208" y="5491601"/>
                  <a:pt x="212803" y="5502788"/>
                  <a:pt x="213988" y="5513923"/>
                </a:cubicBezTo>
                <a:cubicBezTo>
                  <a:pt x="264089" y="5723695"/>
                  <a:pt x="307290" y="5935370"/>
                  <a:pt x="365826" y="6142729"/>
                </a:cubicBezTo>
                <a:cubicBezTo>
                  <a:pt x="433152" y="6380817"/>
                  <a:pt x="510068" y="6614016"/>
                  <a:pt x="597975" y="6841549"/>
                </a:cubicBezTo>
                <a:lnTo>
                  <a:pt x="604824" y="6858000"/>
                </a:lnTo>
                <a:lnTo>
                  <a:pt x="552056" y="6858000"/>
                </a:lnTo>
                <a:lnTo>
                  <a:pt x="539576" y="6828295"/>
                </a:lnTo>
                <a:cubicBezTo>
                  <a:pt x="380597" y="6414594"/>
                  <a:pt x="260223" y="5988893"/>
                  <a:pt x="171555" y="5552906"/>
                </a:cubicBezTo>
                <a:cubicBezTo>
                  <a:pt x="91163" y="5157998"/>
                  <a:pt x="43746" y="4758899"/>
                  <a:pt x="12305" y="4357388"/>
                </a:cubicBezTo>
                <a:cubicBezTo>
                  <a:pt x="-14281" y="4013908"/>
                  <a:pt x="4507" y="3672965"/>
                  <a:pt x="46684" y="3331516"/>
                </a:cubicBezTo>
                <a:cubicBezTo>
                  <a:pt x="127203" y="2664286"/>
                  <a:pt x="277819" y="2007265"/>
                  <a:pt x="496065" y="1371196"/>
                </a:cubicBezTo>
                <a:cubicBezTo>
                  <a:pt x="636273" y="966066"/>
                  <a:pt x="800445" y="573253"/>
                  <a:pt x="995723" y="196614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8110250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cs-CZ" altLang="cs-CZ" b="1" dirty="0"/>
              <a:t>Při kontrole oprávnění k provozování pěstitelské pálenice předloží provozovatel pálenice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084043" lvl="5" indent="-457027" algn="just" defTabSz="1296000">
              <a:lnSpc>
                <a:spcPct val="120000"/>
              </a:lnSpc>
              <a:spcBef>
                <a:spcPts val="0"/>
              </a:spcBef>
              <a:buSzPct val="85000"/>
              <a:buFont typeface="Wingdings" panose="05000000000000000000" pitchFamily="2" charset="2"/>
              <a:buChar char="Ø"/>
              <a:defRPr/>
            </a:pPr>
            <a:r>
              <a:rPr lang="cs-CZ" altLang="cs-CZ" sz="2400" dirty="0"/>
              <a:t>povolení Ministerstva zemědělství ČR</a:t>
            </a:r>
          </a:p>
          <a:p>
            <a:pPr marL="1084043" lvl="5" indent="-457027" algn="just" defTabSz="1296000">
              <a:lnSpc>
                <a:spcPct val="120000"/>
              </a:lnSpc>
              <a:spcBef>
                <a:spcPts val="0"/>
              </a:spcBef>
              <a:buSzPct val="85000"/>
              <a:buFont typeface="Wingdings" panose="05000000000000000000" pitchFamily="2" charset="2"/>
              <a:buChar char="Ø"/>
              <a:defRPr/>
            </a:pPr>
            <a:r>
              <a:rPr lang="cs-CZ" altLang="cs-CZ" sz="2400" dirty="0"/>
              <a:t>kolaudačního rozhodnutí (u nové pálenice)</a:t>
            </a:r>
          </a:p>
          <a:p>
            <a:pPr marL="1084043" lvl="5" indent="-457027" algn="just" defTabSz="1296000">
              <a:lnSpc>
                <a:spcPct val="120000"/>
              </a:lnSpc>
              <a:spcBef>
                <a:spcPts val="0"/>
              </a:spcBef>
              <a:buSzPct val="85000"/>
              <a:buFont typeface="Wingdings" panose="05000000000000000000" pitchFamily="2" charset="2"/>
              <a:buChar char="Ø"/>
              <a:defRPr/>
            </a:pPr>
            <a:r>
              <a:rPr lang="cs-CZ" altLang="cs-CZ" sz="2400" dirty="0"/>
              <a:t>schéma výrobního zařízení včetně vyznačení umístění závěr</a:t>
            </a:r>
          </a:p>
          <a:p>
            <a:pPr marL="1084043" lvl="5" indent="-457027" algn="just" defTabSz="1296000">
              <a:lnSpc>
                <a:spcPct val="120000"/>
              </a:lnSpc>
              <a:spcBef>
                <a:spcPts val="0"/>
              </a:spcBef>
              <a:buSzPct val="85000"/>
              <a:buFont typeface="Wingdings" panose="05000000000000000000" pitchFamily="2" charset="2"/>
              <a:buChar char="Ø"/>
              <a:defRPr/>
            </a:pPr>
            <a:r>
              <a:rPr lang="cs-CZ" altLang="cs-CZ" sz="2400" dirty="0"/>
              <a:t>ověřovací list lihového měřidla</a:t>
            </a:r>
          </a:p>
          <a:p>
            <a:pPr marL="1084043" lvl="5" indent="-457027" algn="just" defTabSz="1296000">
              <a:lnSpc>
                <a:spcPct val="120000"/>
              </a:lnSpc>
              <a:spcBef>
                <a:spcPts val="0"/>
              </a:spcBef>
              <a:buSzPct val="85000"/>
              <a:buFont typeface="Wingdings" panose="05000000000000000000" pitchFamily="2" charset="2"/>
              <a:buChar char="Ø"/>
              <a:defRPr/>
            </a:pPr>
            <a:r>
              <a:rPr lang="cs-CZ" altLang="cs-CZ" sz="2400" dirty="0"/>
              <a:t>ověřovací list lihoměru</a:t>
            </a:r>
          </a:p>
          <a:p>
            <a:pPr marL="1084043" lvl="5" indent="-457027" algn="just" defTabSz="1296000">
              <a:lnSpc>
                <a:spcPct val="120000"/>
              </a:lnSpc>
              <a:spcBef>
                <a:spcPts val="0"/>
              </a:spcBef>
              <a:buSzPct val="85000"/>
              <a:buFont typeface="Wingdings" panose="05000000000000000000" pitchFamily="2" charset="2"/>
              <a:buChar char="Ø"/>
              <a:defRPr/>
            </a:pPr>
            <a:r>
              <a:rPr lang="cs-CZ" altLang="cs-CZ" sz="2400" dirty="0"/>
              <a:t>živnostenský list, výpis z obchodního rejstříku (výpis z obchodního rejstříku pokud je právnickou osobou nebo fyzickou osobou dobrovolně registrovanou rejstříkovým soudem)</a:t>
            </a:r>
          </a:p>
          <a:p>
            <a:pPr marL="1084043" lvl="5" indent="-457027" algn="just" defTabSz="1296000">
              <a:lnSpc>
                <a:spcPct val="120000"/>
              </a:lnSpc>
              <a:spcBef>
                <a:spcPts val="0"/>
              </a:spcBef>
              <a:buSzPct val="85000"/>
              <a:buFont typeface="Wingdings" panose="05000000000000000000" pitchFamily="2" charset="2"/>
              <a:buChar char="Ø"/>
              <a:defRPr/>
            </a:pPr>
            <a:r>
              <a:rPr lang="cs-CZ" altLang="cs-CZ" sz="2400" dirty="0"/>
              <a:t>nabývací doklady k výrobní technologii</a:t>
            </a:r>
          </a:p>
          <a:p>
            <a:pPr marL="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52416341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cs-CZ" sz="4000" b="1" dirty="0"/>
              <a:t>Zahájení výrobního období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algn="just">
              <a:buFont typeface="Wingdings" panose="05000000000000000000" pitchFamily="2" charset="2"/>
              <a:buChar char="Ø"/>
            </a:pPr>
            <a:r>
              <a:rPr lang="cs-CZ" dirty="0"/>
              <a:t> kontrola, zda na měřidle je úplný počet neporušených závěr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cs-CZ" dirty="0"/>
              <a:t> kontrola umístění měřidla a platnost ověření měřidla 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cs-CZ" dirty="0"/>
              <a:t> přezkoušení činnosti jednotlivých částí měřidla – zda je měřidlo neporušené, zda se točí buben, zda je funkční tzv. policajt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cs-CZ" dirty="0"/>
              <a:t> kontrola a zaznamenání stavu měřidla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cs-CZ" dirty="0"/>
              <a:t> podle potřeby se propláchne měřidlo lihem, do jímky je umístěn lihoměr a teploměr, pokud je používán, do měřidla se vloží maximální teploměr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cs-CZ" dirty="0"/>
              <a:t> všechny úkony související s počáteční úpravou měřidla zaznamená úřední osoba správce daně do protokolu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cs-CZ" dirty="0"/>
              <a:t> kontrola formálních náležitostí vzoru objednávky (přihlášky) – písemného prohlášení pěstitele</a:t>
            </a:r>
          </a:p>
        </p:txBody>
      </p:sp>
    </p:spTree>
    <p:extLst>
      <p:ext uri="{BB962C8B-B14F-4D97-AF65-F5344CB8AC3E}">
        <p14:creationId xmlns:p14="http://schemas.microsoft.com/office/powerpoint/2010/main" val="94316380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cs-CZ" sz="4000" b="1" dirty="0"/>
              <a:t>Zjišťování množství etanolu obsaženého ve vyrobeném ovocném destilátu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cs-CZ" dirty="0"/>
              <a:t> pouze typově schválená lihová kontrolní měřidla, která musí splňovat podmínky stanovené zákonem upravujícím metrologii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cs-CZ" dirty="0"/>
              <a:t> celní úřad zjišťuje vyrobené množství lihu </a:t>
            </a:r>
            <a:r>
              <a:rPr lang="cs-CZ" u="sng" dirty="0"/>
              <a:t>nejméně</a:t>
            </a:r>
            <a:r>
              <a:rPr lang="cs-CZ" dirty="0"/>
              <a:t> 1 x za dva měsíce, jinak dle potřeby při naplnění sběrných nádob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cs-CZ" dirty="0"/>
              <a:t> navíc při ukončení sezónní výroby, při přerušení výroby na dobu delší než 10 dní, při vyřazení měřidla z používání, v případě poruch zařízení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cs-CZ" dirty="0"/>
              <a:t> v případě střídání režimů pěstitelské pálenice a ovocného lihovaru a případně výroby průtahových destilátů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cs-CZ" dirty="0"/>
              <a:t> teplota protékající měřidlem se v pěstitelských pálenicích nezapisuje a rozumí se jí teplota 20°C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cs-CZ" dirty="0"/>
              <a:t> o zjištěném množství vyrobeného lihu vyhotoví celní úřad výrobní list</a:t>
            </a:r>
          </a:p>
        </p:txBody>
      </p:sp>
    </p:spTree>
    <p:extLst>
      <p:ext uri="{BB962C8B-B14F-4D97-AF65-F5344CB8AC3E}">
        <p14:creationId xmlns:p14="http://schemas.microsoft.com/office/powerpoint/2010/main" val="85849378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cs-CZ" sz="4000" b="1" dirty="0"/>
              <a:t>Zjišťování množství etanolu obsaženého ve vyrobeném ovocném destilátu</a:t>
            </a:r>
            <a:endParaRPr lang="cs-CZ" sz="40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algn="just">
              <a:buFont typeface="Wingdings" panose="05000000000000000000" pitchFamily="2" charset="2"/>
              <a:buChar char="Ø"/>
            </a:pPr>
            <a:r>
              <a:rPr lang="cs-CZ" dirty="0"/>
              <a:t> množství lihu (etanolu) obsaženého ve vzorcích ze sběrných nádob měřidla se v případě pěstitelských pálenic eviduje v pomocné evidenci (§ 11 odst. 5 vyhlášky MF)</a:t>
            </a:r>
          </a:p>
          <a:p>
            <a:pPr algn="just">
              <a:buFont typeface="Wingdings" panose="05000000000000000000" pitchFamily="2" charset="2"/>
              <a:buChar char="Ø"/>
            </a:pPr>
            <a:endParaRPr lang="cs-CZ" dirty="0"/>
          </a:p>
          <a:p>
            <a:pPr algn="just">
              <a:buFont typeface="Wingdings" panose="05000000000000000000" pitchFamily="2" charset="2"/>
              <a:buChar char="Ø"/>
            </a:pPr>
            <a:r>
              <a:rPr lang="cs-CZ" dirty="0"/>
              <a:t> pokud je množství vzorků ve sběrných nádobách nedostačující, je nutno odebrat vzorek pro stanovení objemové koncentrace etanolu v CTL </a:t>
            </a:r>
          </a:p>
          <a:p>
            <a:pPr algn="just">
              <a:buFont typeface="Wingdings" panose="05000000000000000000" pitchFamily="2" charset="2"/>
              <a:buChar char="Ø"/>
            </a:pPr>
            <a:endParaRPr lang="cs-CZ" dirty="0"/>
          </a:p>
          <a:p>
            <a:pPr algn="just">
              <a:buFont typeface="Wingdings" panose="05000000000000000000" pitchFamily="2" charset="2"/>
              <a:buChar char="Ø"/>
            </a:pPr>
            <a:r>
              <a:rPr lang="cs-CZ" dirty="0"/>
              <a:t> vždy se použije průměrný vzorek – smícháním z obou sběrných nádob</a:t>
            </a:r>
          </a:p>
          <a:p>
            <a:pPr marL="0" indent="0" algn="just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76655446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cs-CZ" sz="4000" b="1" dirty="0"/>
              <a:t>Líh ze sběrných nádob v pěstitelských pálenicích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just">
              <a:buNone/>
            </a:pPr>
            <a:r>
              <a:rPr lang="cs-CZ" altLang="cs-CZ" dirty="0"/>
              <a:t>Líh ze sběrných nádob kontrolního lihového měřidla se může na návrh provozovatele pěstitelské pálenice zajistit úřední závěrou správce daně ve vhodné nádobě (dodané provozovatelem pěstitelské pálenice) pro budoucí použití např.</a:t>
            </a:r>
          </a:p>
          <a:p>
            <a:pPr algn="just">
              <a:buFontTx/>
              <a:buChar char="-"/>
            </a:pPr>
            <a:r>
              <a:rPr lang="cs-CZ" altLang="cs-CZ" dirty="0"/>
              <a:t>pro naplnění vložné nádoby při začátku dalšího výrobního období,</a:t>
            </a:r>
          </a:p>
          <a:p>
            <a:pPr algn="just">
              <a:buFontTx/>
              <a:buChar char="-"/>
            </a:pPr>
            <a:r>
              <a:rPr lang="cs-CZ" altLang="cs-CZ" dirty="0"/>
              <a:t>pro proplach výrobního zařízení,</a:t>
            </a:r>
          </a:p>
          <a:p>
            <a:pPr algn="just">
              <a:buFontTx/>
              <a:buChar char="-"/>
            </a:pPr>
            <a:r>
              <a:rPr lang="cs-CZ" altLang="cs-CZ" dirty="0"/>
              <a:t>pro zalití jímky v kontrolním lihovém měřidle, atd.</a:t>
            </a:r>
          </a:p>
          <a:p>
            <a:pPr marL="0" indent="0" algn="just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99604625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cs-CZ" sz="4000" b="1" dirty="0"/>
              <a:t>Líh ze sběrných nádob v pěstitelských pálenicích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 algn="just">
              <a:buNone/>
            </a:pPr>
            <a:r>
              <a:rPr lang="cs-CZ" altLang="cs-CZ" dirty="0"/>
              <a:t>Líh ze sběrných nádob, v případě, že nebude použit jako vázaná zásoba, se zlikviduje za přítomnosti pracovníka celního úřadu např. vypuštěním do odpadní jímky při zachování požadavků zvláštních předpisů o ochraně životního prostředí. Likvidaci celní úřad zaznamená do protokolu o místním šetření podle § 80 daňového řádu. Stejným způsobem se zlikviduje destilát, který byl použit k výplachu výrobního zařízení před zahájením nového výrobního období.</a:t>
            </a:r>
          </a:p>
          <a:p>
            <a:pPr marL="0" indent="0" algn="just">
              <a:buNone/>
            </a:pPr>
            <a:r>
              <a:rPr lang="cs-CZ" altLang="cs-CZ" dirty="0"/>
              <a:t>Pozor na situace, kdy dochází ke střídání režimů pěstitelské pálenice a ovocného lihovaru, aby nedošlo k záměně vázané zásoby, kdy líh ve sběrných nádobách zařízení ovocného lihovaru musí být umístěn v daňovém skladu a tamtéž použit. </a:t>
            </a:r>
          </a:p>
          <a:p>
            <a:pPr marL="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53166420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cs-CZ" sz="4000" b="1" dirty="0"/>
              <a:t>Základ daně pro zdaňovací období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38200" y="2666197"/>
            <a:ext cx="10515600" cy="3510765"/>
          </a:xfrm>
        </p:spPr>
        <p:txBody>
          <a:bodyPr>
            <a:normAutofit/>
          </a:bodyPr>
          <a:lstStyle/>
          <a:p>
            <a:pPr algn="just">
              <a:buFont typeface="Wingdings" panose="05000000000000000000" pitchFamily="2" charset="2"/>
              <a:buChar char="Ø"/>
            </a:pPr>
            <a:r>
              <a:rPr lang="cs-CZ" dirty="0"/>
              <a:t> základem daně v pěstitelské pálenici je množství vyrobeného lihu v ovocných destilátech za zdaňovací období vyjádřené v hektolitrech etanolu při 20° C zaokrouhlené na dvě desetinná místa</a:t>
            </a:r>
          </a:p>
          <a:p>
            <a:pPr algn="just">
              <a:buFont typeface="Wingdings" panose="05000000000000000000" pitchFamily="2" charset="2"/>
              <a:buChar char="Ø"/>
            </a:pPr>
            <a:endParaRPr lang="cs-CZ" dirty="0"/>
          </a:p>
          <a:p>
            <a:pPr algn="just">
              <a:buFont typeface="Wingdings" panose="05000000000000000000" pitchFamily="2" charset="2"/>
              <a:buChar char="Ø"/>
            </a:pPr>
            <a:r>
              <a:rPr lang="cs-CZ" dirty="0"/>
              <a:t>základem daně v ovocném lihovaru je množství lihu uvedeného do volného daňového oběhu za zdaňovací období vyjádřené v hektolitrech etanolu při 20° C zaokrouhlené na dvě desetinná místa</a:t>
            </a:r>
          </a:p>
        </p:txBody>
      </p:sp>
    </p:spTree>
    <p:extLst>
      <p:ext uri="{BB962C8B-B14F-4D97-AF65-F5344CB8AC3E}">
        <p14:creationId xmlns:p14="http://schemas.microsoft.com/office/powerpoint/2010/main" val="17557293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cs-CZ" sz="4000" b="1" dirty="0"/>
              <a:t>Vedení záznamu o příjmu a vydání lihu v pěstitelské pálenici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 algn="just">
              <a:buNone/>
            </a:pPr>
            <a:r>
              <a:rPr lang="cs-CZ" dirty="0"/>
              <a:t>Celní úřad kontroluje, zda provozovatel pěstitelské pálenice vede záznam o příjmu a vydání lihu. </a:t>
            </a:r>
          </a:p>
          <a:p>
            <a:pPr marL="0" indent="0" algn="just">
              <a:buNone/>
            </a:pPr>
            <a:r>
              <a:rPr lang="cs-CZ" u="sng" dirty="0"/>
              <a:t>V příjmové části se uvádí</a:t>
            </a:r>
            <a:r>
              <a:rPr lang="cs-CZ" dirty="0"/>
              <a:t>: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cs-CZ" dirty="0"/>
              <a:t> množství lihu v litrech etanolu evidované na výrobních listech. </a:t>
            </a:r>
          </a:p>
          <a:p>
            <a:pPr marL="0" indent="0" algn="just">
              <a:buNone/>
            </a:pPr>
            <a:r>
              <a:rPr lang="cs-CZ" u="sng" dirty="0"/>
              <a:t>Ve výdajové části se uvádí</a:t>
            </a:r>
            <a:r>
              <a:rPr lang="cs-CZ" dirty="0"/>
              <a:t>: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cs-CZ" dirty="0"/>
              <a:t> množství etanolu vyrobeného pro jednotlivé pěstitele (součet z pomocné evidence), zaokrouhluje se na celé litry etanolu, přičemž v pomocné evidenci se jednotlivé případy uvádějí v litrech etanolu na dvě desetinná místa.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cs-CZ" dirty="0"/>
              <a:t>množství etanolu znehodnoceného za přítomnosti úředních osob celního úřadu dle protokolů o znehodnocení (úkapy, dokapy, vadný destilát)</a:t>
            </a:r>
          </a:p>
          <a:p>
            <a:pPr marL="0" indent="0" algn="just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50075753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cs-CZ" sz="4000" b="1" dirty="0"/>
              <a:t>Ukončení kampaně a uzavření záznamu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algn="just">
              <a:buFont typeface="Wingdings" panose="05000000000000000000" pitchFamily="2" charset="2"/>
              <a:buChar char="Ø"/>
            </a:pPr>
            <a:r>
              <a:rPr lang="cs-CZ" dirty="0"/>
              <a:t> záznam se uzavírá v pěstitelské pálenici </a:t>
            </a:r>
            <a:r>
              <a:rPr lang="cs-CZ" u="sng" dirty="0"/>
              <a:t>ke dni ukončení</a:t>
            </a:r>
            <a:r>
              <a:rPr lang="cs-CZ" dirty="0"/>
              <a:t> sezónní výroby, </a:t>
            </a:r>
            <a:r>
              <a:rPr lang="cs-CZ" u="sng" dirty="0"/>
              <a:t>nejpozději</a:t>
            </a:r>
            <a:r>
              <a:rPr lang="cs-CZ" dirty="0"/>
              <a:t> dnem ukončení výrobního období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cs-CZ" dirty="0"/>
              <a:t> při uzavírání záznamu se porovná příjmová a výdejová část záznamu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cs-CZ" dirty="0"/>
              <a:t> celní úřad rozhodne o vázané zásobě – ponechá v zásobě, případně  znehodnotí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cs-CZ" dirty="0"/>
              <a:t> písemná zpráva o uzavření záznamu obsahuje rekapitulaci příjmové a výdejové části záznamu, údaj o množství neodebraného zdaněného destilátu v litrech etanolu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cs-CZ" dirty="0"/>
              <a:t> provozovatel pěstitelské pálenice předloží celnímu úřadu zprávu do 30 dnů ode dne, kdy měl být záznam uzavřen</a:t>
            </a:r>
          </a:p>
          <a:p>
            <a:pPr marL="0" indent="0" algn="just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82821805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1C97CD6-F004-467A-B00C-DC5421E958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b="1" dirty="0"/>
              <a:t>Dodatečné daňové přiznání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BD689DBD-3E67-4DF6-A973-672A83C1247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cs-CZ" dirty="0"/>
              <a:t>pokud zjistí provozovatel pěstitelské pálenice, že jeho daň měla být vyšší</a:t>
            </a:r>
          </a:p>
          <a:p>
            <a:pPr algn="just"/>
            <a:r>
              <a:rPr lang="cs-CZ" dirty="0"/>
              <a:t>v případě překročení limitu 30 l etanolu pěstitelem, daň je dodatečně doměřena do výše základní sazby daně</a:t>
            </a:r>
          </a:p>
          <a:p>
            <a:pPr algn="just"/>
            <a:r>
              <a:rPr lang="cs-CZ" dirty="0"/>
              <a:t>pro účely dodatečného daňového přiznání – kód vybraného výrobku 2208 21 se sazbou ve výši rozdílu mezi základní sazbou a sazbou spotřební daně stanovené pro ovocné destiláty z pěstitelského pálení</a:t>
            </a:r>
          </a:p>
          <a:p>
            <a:pPr algn="just"/>
            <a:r>
              <a:rPr lang="cs-CZ" dirty="0"/>
              <a:t>při zjištění překročení limitu 30 l etanolu pěstitelem udělí správce daně pěstiteli pokutu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9316673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184F9FD-C84D-4095-8084-3F80A0BBBF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45514"/>
          </a:xfrm>
        </p:spPr>
        <p:txBody>
          <a:bodyPr>
            <a:normAutofit fontScale="90000"/>
          </a:bodyPr>
          <a:lstStyle/>
          <a:p>
            <a:r>
              <a:rPr lang="cs-CZ" dirty="0"/>
              <a:t>.</a:t>
            </a:r>
          </a:p>
        </p:txBody>
      </p:sp>
      <p:graphicFrame>
        <p:nvGraphicFramePr>
          <p:cNvPr id="4" name="Zástupný obsah 3">
            <a:extLst>
              <a:ext uri="{FF2B5EF4-FFF2-40B4-BE49-F238E27FC236}">
                <a16:creationId xmlns:a16="http://schemas.microsoft.com/office/drawing/2014/main" id="{6AAC0740-F583-44D3-B517-F006520F77E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94394393"/>
              </p:ext>
            </p:extLst>
          </p:nvPr>
        </p:nvGraphicFramePr>
        <p:xfrm>
          <a:off x="838200" y="510640"/>
          <a:ext cx="10515600" cy="566632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08932517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cs-CZ" sz="4000" b="1" dirty="0"/>
              <a:t>Evidence pěstitelského pálení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 algn="just">
              <a:buNone/>
            </a:pPr>
            <a:r>
              <a:rPr lang="cs-CZ" dirty="0"/>
              <a:t>Na webových stránkách celní správy je pomůcka Šablona EPP, která je zdarma ke stažení. Pomůcka slouží pro zápis dat při zpracování seznamu pěstitelů k předání na celní úřad: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cs-CZ" dirty="0"/>
              <a:t> cyklická tvorba seznamů na základě formátu povinné přílohy DAP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cs-CZ" dirty="0"/>
              <a:t> zachovává již jednou zapsaná základní data pěstitelů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cs-CZ" dirty="0"/>
              <a:t> list EPP je po vyplnění exportován do souboru formátu .</a:t>
            </a:r>
            <a:r>
              <a:rPr lang="cs-CZ" dirty="0" err="1"/>
              <a:t>xml</a:t>
            </a:r>
            <a:r>
              <a:rPr lang="cs-CZ" dirty="0"/>
              <a:t> a následně importován do systémů správce daně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cs-CZ" dirty="0"/>
              <a:t> v případě, že provozovatel pěstitelské pálenice odevzdá list EPP v listinné podobě, provede zápis do listu EPP v evidenci EPP úřední osoba celního úřadu</a:t>
            </a:r>
          </a:p>
        </p:txBody>
      </p:sp>
    </p:spTree>
    <p:extLst>
      <p:ext uri="{BB962C8B-B14F-4D97-AF65-F5344CB8AC3E}">
        <p14:creationId xmlns:p14="http://schemas.microsoft.com/office/powerpoint/2010/main" val="276247217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cs-CZ" sz="4000" b="1" dirty="0"/>
              <a:t>Reklamace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38200" y="2492943"/>
            <a:ext cx="10515600" cy="3684020"/>
          </a:xfrm>
        </p:spPr>
        <p:txBody>
          <a:bodyPr/>
          <a:lstStyle/>
          <a:p>
            <a:pPr marL="0" indent="0" algn="just">
              <a:buNone/>
            </a:pPr>
            <a:r>
              <a:rPr lang="cs-CZ" dirty="0"/>
              <a:t>V případě reklamace uplatněné při nebo po předání ovocného destilátu pěstiteli nelze požadovat vrácení nebo osvobození od spotřební daně.</a:t>
            </a:r>
          </a:p>
          <a:p>
            <a:pPr marL="0" indent="0" algn="just">
              <a:buNone/>
            </a:pPr>
            <a:endParaRPr lang="cs-CZ" dirty="0"/>
          </a:p>
          <a:p>
            <a:pPr marL="0" indent="0" algn="just">
              <a:buNone/>
            </a:pPr>
            <a:r>
              <a:rPr lang="cs-CZ" dirty="0"/>
              <a:t>Povinnost daň přiznat a zaplatit vznikla okamžikem výroby ovocného destilátu v pěstitelské pálenici a nelze tento líh osvobodit při jeho znehodnocení jako např. úkapy a dokapy.</a:t>
            </a:r>
          </a:p>
        </p:txBody>
      </p:sp>
    </p:spTree>
    <p:extLst>
      <p:ext uri="{BB962C8B-B14F-4D97-AF65-F5344CB8AC3E}">
        <p14:creationId xmlns:p14="http://schemas.microsoft.com/office/powerpoint/2010/main" val="232969015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0013" y="1306876"/>
            <a:ext cx="2103302" cy="5084505"/>
          </a:xfrm>
          <a:prstGeom prst="rect">
            <a:avLst/>
          </a:prstGeom>
        </p:spPr>
      </p:pic>
      <p:pic>
        <p:nvPicPr>
          <p:cNvPr id="3" name="Obrázek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85830" y="1306875"/>
            <a:ext cx="1875913" cy="5084505"/>
          </a:xfrm>
          <a:prstGeom prst="rect">
            <a:avLst/>
          </a:prstGeom>
        </p:spPr>
      </p:pic>
      <p:pic>
        <p:nvPicPr>
          <p:cNvPr id="4" name="Obrázek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03837" y="1306875"/>
            <a:ext cx="1627773" cy="5084504"/>
          </a:xfrm>
          <a:prstGeom prst="rect">
            <a:avLst/>
          </a:prstGeom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566084" y="1094134"/>
            <a:ext cx="2408129" cy="2231329"/>
          </a:xfrm>
          <a:prstGeom prst="rect">
            <a:avLst/>
          </a:prstGeom>
        </p:spPr>
      </p:pic>
      <p:pic>
        <p:nvPicPr>
          <p:cNvPr id="6" name="Obrázek 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730691" y="3515455"/>
            <a:ext cx="2243522" cy="2999492"/>
          </a:xfrm>
          <a:prstGeom prst="rect">
            <a:avLst/>
          </a:prstGeom>
        </p:spPr>
      </p:pic>
      <p:pic>
        <p:nvPicPr>
          <p:cNvPr id="8" name="Obrázek 7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142" t="24661" r="28862" b="33977"/>
          <a:stretch/>
        </p:blipFill>
        <p:spPr>
          <a:xfrm>
            <a:off x="8767281" y="3515455"/>
            <a:ext cx="2170342" cy="2925906"/>
          </a:xfrm>
          <a:prstGeom prst="rect">
            <a:avLst/>
          </a:prstGeom>
          <a:ln w="38100">
            <a:solidFill>
              <a:srgbClr val="FFC000"/>
            </a:solidFill>
          </a:ln>
        </p:spPr>
      </p:pic>
      <p:pic>
        <p:nvPicPr>
          <p:cNvPr id="9" name="Obrázek 8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873984" y="1306875"/>
            <a:ext cx="1505843" cy="1621677"/>
          </a:xfrm>
          <a:prstGeom prst="rect">
            <a:avLst/>
          </a:prstGeom>
        </p:spPr>
      </p:pic>
      <p:sp>
        <p:nvSpPr>
          <p:cNvPr id="10" name="Nadpis 9"/>
          <p:cNvSpPr>
            <a:spLocks noGrp="1"/>
          </p:cNvSpPr>
          <p:nvPr>
            <p:ph type="title"/>
          </p:nvPr>
        </p:nvSpPr>
        <p:spPr>
          <a:xfrm>
            <a:off x="838200" y="181233"/>
            <a:ext cx="10515600" cy="912902"/>
          </a:xfrm>
        </p:spPr>
        <p:txBody>
          <a:bodyPr>
            <a:normAutofit fontScale="90000"/>
          </a:bodyPr>
          <a:lstStyle/>
          <a:p>
            <a:pPr algn="ctr"/>
            <a:r>
              <a:rPr lang="cs-CZ" sz="4000" b="1" dirty="0"/>
              <a:t>Zjišťování objemové koncentrace lihu lihoměrem</a:t>
            </a:r>
            <a:br>
              <a:rPr lang="cs-CZ" sz="3200" dirty="0"/>
            </a:br>
            <a:endParaRPr lang="cs-CZ" sz="3200" dirty="0"/>
          </a:p>
        </p:txBody>
      </p:sp>
      <p:sp>
        <p:nvSpPr>
          <p:cNvPr id="11" name="Zástupný symbol pro obsah 10"/>
          <p:cNvSpPr>
            <a:spLocks noGrp="1"/>
          </p:cNvSpPr>
          <p:nvPr>
            <p:ph idx="1"/>
          </p:nvPr>
        </p:nvSpPr>
        <p:spPr>
          <a:xfrm>
            <a:off x="469557" y="848498"/>
            <a:ext cx="10684475" cy="5666450"/>
          </a:xfrm>
        </p:spPr>
        <p:txBody>
          <a:bodyPr/>
          <a:lstStyle/>
          <a:p>
            <a:pPr marL="0" indent="0">
              <a:buNone/>
            </a:pPr>
            <a:r>
              <a:rPr lang="cs-CZ" dirty="0"/>
              <a:t>                                                Měření lihovitosti a teploty</a:t>
            </a:r>
          </a:p>
        </p:txBody>
      </p:sp>
    </p:spTree>
    <p:extLst>
      <p:ext uri="{BB962C8B-B14F-4D97-AF65-F5344CB8AC3E}">
        <p14:creationId xmlns:p14="http://schemas.microsoft.com/office/powerpoint/2010/main" val="405420671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8AD0B40-6EEA-49F9-A8D8-0B40AD623E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cs-CZ" sz="4000" b="1" dirty="0"/>
              <a:t>Elektronický oscilační hustoměr SNAP 41 </a:t>
            </a:r>
            <a:br>
              <a:rPr lang="cs-CZ" sz="4000" b="1" dirty="0"/>
            </a:br>
            <a:r>
              <a:rPr lang="cs-CZ" sz="4000" b="1" dirty="0"/>
              <a:t>(Anton </a:t>
            </a:r>
            <a:r>
              <a:rPr lang="cs-CZ" sz="4000" b="1" dirty="0" err="1"/>
              <a:t>Paar</a:t>
            </a:r>
            <a:r>
              <a:rPr lang="cs-CZ" sz="4000" b="1" dirty="0"/>
              <a:t>)</a:t>
            </a:r>
          </a:p>
        </p:txBody>
      </p:sp>
      <p:pic>
        <p:nvPicPr>
          <p:cNvPr id="4" name="Zástupný obsah 3">
            <a:extLst>
              <a:ext uri="{FF2B5EF4-FFF2-40B4-BE49-F238E27FC236}">
                <a16:creationId xmlns:a16="http://schemas.microsoft.com/office/drawing/2014/main" id="{5B17B9BB-300D-4726-87F5-96B9D126762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244437" y="1825624"/>
            <a:ext cx="7631084" cy="5032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713882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28D8134-F310-43A7-AB3C-5F0BE190F2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869909"/>
          </a:xfrm>
        </p:spPr>
        <p:txBody>
          <a:bodyPr/>
          <a:lstStyle/>
          <a:p>
            <a:pPr algn="ctr"/>
            <a:r>
              <a:rPr lang="cs-CZ" dirty="0" err="1"/>
              <a:t>Vaporizační</a:t>
            </a:r>
            <a:r>
              <a:rPr lang="cs-CZ" dirty="0"/>
              <a:t> komory</a:t>
            </a:r>
          </a:p>
        </p:txBody>
      </p:sp>
      <p:pic>
        <p:nvPicPr>
          <p:cNvPr id="4" name="Zástupný obsah 3">
            <a:extLst>
              <a:ext uri="{FF2B5EF4-FFF2-40B4-BE49-F238E27FC236}">
                <a16:creationId xmlns:a16="http://schemas.microsoft.com/office/drawing/2014/main" id="{F371DBE1-A6C0-4B68-AEF3-BE8B8009432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090057" y="1235034"/>
            <a:ext cx="7635834" cy="54270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797663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2624B8F-EE44-42CA-884B-2C42017778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90006"/>
            <a:ext cx="10515600" cy="926276"/>
          </a:xfrm>
        </p:spPr>
        <p:txBody>
          <a:bodyPr/>
          <a:lstStyle/>
          <a:p>
            <a:pPr algn="ctr"/>
            <a:r>
              <a:rPr lang="cs-CZ" dirty="0" err="1"/>
              <a:t>Vaporizační</a:t>
            </a:r>
            <a:r>
              <a:rPr lang="cs-CZ" dirty="0"/>
              <a:t> komory</a:t>
            </a:r>
          </a:p>
        </p:txBody>
      </p:sp>
      <p:pic>
        <p:nvPicPr>
          <p:cNvPr id="4" name="Zástupný obsah 3">
            <a:extLst>
              <a:ext uri="{FF2B5EF4-FFF2-40B4-BE49-F238E27FC236}">
                <a16:creationId xmlns:a16="http://schemas.microsoft.com/office/drawing/2014/main" id="{3DB24CB5-9026-407A-A77E-B949B6B459A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448790" y="1211283"/>
            <a:ext cx="9203376" cy="4965680"/>
          </a:xfrm>
          <a:prstGeom prst="rect">
            <a:avLst/>
          </a:prstGeom>
        </p:spPr>
      </p:pic>
      <p:sp>
        <p:nvSpPr>
          <p:cNvPr id="3" name="Obdélník 2">
            <a:extLst>
              <a:ext uri="{FF2B5EF4-FFF2-40B4-BE49-F238E27FC236}">
                <a16:creationId xmlns:a16="http://schemas.microsoft.com/office/drawing/2014/main" id="{E005FF96-8218-4351-8602-566EC3765745}"/>
              </a:ext>
            </a:extLst>
          </p:cNvPr>
          <p:cNvSpPr/>
          <p:nvPr/>
        </p:nvSpPr>
        <p:spPr>
          <a:xfrm>
            <a:off x="1579418" y="1330036"/>
            <a:ext cx="1388226" cy="92627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3425344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21EE159-783A-45B6-9D6B-1641E670D9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866909"/>
          </a:xfrm>
        </p:spPr>
        <p:txBody>
          <a:bodyPr/>
          <a:lstStyle/>
          <a:p>
            <a:pPr algn="ctr"/>
            <a:r>
              <a:rPr lang="cs-CZ" dirty="0" err="1"/>
              <a:t>Vaporizační</a:t>
            </a:r>
            <a:r>
              <a:rPr lang="cs-CZ" dirty="0"/>
              <a:t> komory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756F0600-BF18-4FAD-B606-6D44A6ED11A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cs-CZ" dirty="0" err="1"/>
              <a:t>Vaporizační</a:t>
            </a:r>
            <a:r>
              <a:rPr lang="cs-CZ" dirty="0"/>
              <a:t> komora se nachází v lihových cestách, kterými prochází lihové páry a obsahuje kovové koše, do kterých se vloží surovina (ovoce, bylinky) pro zlepšení chuti výsledného destilátu.</a:t>
            </a:r>
          </a:p>
          <a:p>
            <a:pPr algn="just"/>
            <a:endParaRPr lang="cs-CZ" dirty="0"/>
          </a:p>
          <a:p>
            <a:pPr algn="just"/>
            <a:r>
              <a:rPr lang="cs-CZ" dirty="0" err="1"/>
              <a:t>Vaporizační</a:t>
            </a:r>
            <a:r>
              <a:rPr lang="cs-CZ" dirty="0"/>
              <a:t> komora může pracovat na dvou principech:</a:t>
            </a:r>
          </a:p>
          <a:p>
            <a:pPr lvl="1" algn="just"/>
            <a:r>
              <a:rPr lang="cs-CZ" dirty="0"/>
              <a:t>v prvním případě prochází </a:t>
            </a:r>
            <a:r>
              <a:rPr lang="cs-CZ" dirty="0" err="1"/>
              <a:t>vaporizační</a:t>
            </a:r>
            <a:r>
              <a:rPr lang="cs-CZ" dirty="0"/>
              <a:t> komorou pouze lihové páry, které se cestou do chladiče senzoricky obohatí průchodem přes vložené suroviny</a:t>
            </a:r>
          </a:p>
          <a:p>
            <a:pPr lvl="1" algn="just"/>
            <a:r>
              <a:rPr lang="cs-CZ" dirty="0"/>
              <a:t>ve druhém případě se lihové páry ochladí a líh se ventilem na dně komory vrátí zpět do rektifikačního kotle a opětovně se předestiluje.</a:t>
            </a:r>
          </a:p>
        </p:txBody>
      </p:sp>
    </p:spTree>
    <p:extLst>
      <p:ext uri="{BB962C8B-B14F-4D97-AF65-F5344CB8AC3E}">
        <p14:creationId xmlns:p14="http://schemas.microsoft.com/office/powerpoint/2010/main" val="160841580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21EE159-783A-45B6-9D6B-1641E670D9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866909"/>
          </a:xfrm>
        </p:spPr>
        <p:txBody>
          <a:bodyPr/>
          <a:lstStyle/>
          <a:p>
            <a:pPr algn="ctr"/>
            <a:r>
              <a:rPr lang="cs-CZ" dirty="0" err="1"/>
              <a:t>Vaporizační</a:t>
            </a:r>
            <a:r>
              <a:rPr lang="cs-CZ" dirty="0"/>
              <a:t> komory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756F0600-BF18-4FAD-B606-6D44A6ED11A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cs-CZ" dirty="0"/>
              <a:t>Vzhledem k umístění, kde se </a:t>
            </a:r>
            <a:r>
              <a:rPr lang="cs-CZ" dirty="0" err="1"/>
              <a:t>vaporizační</a:t>
            </a:r>
            <a:r>
              <a:rPr lang="cs-CZ" dirty="0"/>
              <a:t> komora nachází, tj. v lihových cestách, kterými prochází lihové páry, bude tato komora trvale zajištěna celními závěrami.</a:t>
            </a:r>
          </a:p>
          <a:p>
            <a:pPr algn="just"/>
            <a:r>
              <a:rPr lang="cs-CZ" dirty="0"/>
              <a:t>Dle § 6 odst. 1 zákona o lihu musí být výrobní zařízení zajištěno úředními závěrami tak, aby veškeré množství vyrobeného lihu bylo změřeno.</a:t>
            </a:r>
          </a:p>
          <a:p>
            <a:pPr algn="just"/>
            <a:r>
              <a:rPr lang="cs-CZ" dirty="0"/>
              <a:t>Dle § 6 odst. 2 zákona o lihu </a:t>
            </a:r>
            <a:r>
              <a:rPr lang="cs-CZ" u="sng" dirty="0"/>
              <a:t>zajišťuje</a:t>
            </a:r>
            <a:r>
              <a:rPr lang="cs-CZ" dirty="0"/>
              <a:t> v ovocných lihovarech, zemědělských lihovarech a pěstitelských pálenicích </a:t>
            </a:r>
            <a:r>
              <a:rPr lang="cs-CZ" u="sng" dirty="0"/>
              <a:t>celé výrobní zařízení a měřidla</a:t>
            </a:r>
            <a:r>
              <a:rPr lang="cs-CZ" dirty="0"/>
              <a:t> správce spotřební daně z lihu </a:t>
            </a:r>
            <a:r>
              <a:rPr lang="cs-CZ" u="sng" dirty="0"/>
              <a:t>úředními závěrami</a:t>
            </a:r>
            <a:r>
              <a:rPr lang="cs-CZ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28266550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055" name="Rectangle 2054">
            <a:extLst>
              <a:ext uri="{FF2B5EF4-FFF2-40B4-BE49-F238E27FC236}">
                <a16:creationId xmlns:a16="http://schemas.microsoft.com/office/drawing/2014/main" id="{665DBBEF-238B-476B-96AB-8AAC3224ECE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>
          <a:xfrm>
            <a:off x="638882" y="639193"/>
            <a:ext cx="3571810" cy="3573516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6600" b="1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Děkuji Vám za pozornost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idx="1"/>
          </p:nvPr>
        </p:nvSpPr>
        <p:spPr>
          <a:xfrm>
            <a:off x="638882" y="4631161"/>
            <a:ext cx="3571810" cy="1559327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en-US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Wingdings" panose="05000000000000000000" pitchFamily="2" charset="2"/>
              </a:rPr>
              <a:t></a:t>
            </a:r>
          </a:p>
          <a:p>
            <a:endParaRPr lang="en-US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057" name="sketch line">
            <a:extLst>
              <a:ext uri="{FF2B5EF4-FFF2-40B4-BE49-F238E27FC236}">
                <a16:creationId xmlns:a16="http://schemas.microsoft.com/office/drawing/2014/main" id="{3FCFB1DE-0B7E-48CC-BA90-B2AB0889F9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3278" y="4409267"/>
            <a:ext cx="3255095" cy="18288"/>
          </a:xfrm>
          <a:custGeom>
            <a:avLst/>
            <a:gdLst>
              <a:gd name="connsiteX0" fmla="*/ 0 w 3255095"/>
              <a:gd name="connsiteY0" fmla="*/ 0 h 18288"/>
              <a:gd name="connsiteX1" fmla="*/ 618468 w 3255095"/>
              <a:gd name="connsiteY1" fmla="*/ 0 h 18288"/>
              <a:gd name="connsiteX2" fmla="*/ 1269487 w 3255095"/>
              <a:gd name="connsiteY2" fmla="*/ 0 h 18288"/>
              <a:gd name="connsiteX3" fmla="*/ 1953057 w 3255095"/>
              <a:gd name="connsiteY3" fmla="*/ 0 h 18288"/>
              <a:gd name="connsiteX4" fmla="*/ 2636627 w 3255095"/>
              <a:gd name="connsiteY4" fmla="*/ 0 h 18288"/>
              <a:gd name="connsiteX5" fmla="*/ 3255095 w 3255095"/>
              <a:gd name="connsiteY5" fmla="*/ 0 h 18288"/>
              <a:gd name="connsiteX6" fmla="*/ 3255095 w 3255095"/>
              <a:gd name="connsiteY6" fmla="*/ 18288 h 18288"/>
              <a:gd name="connsiteX7" fmla="*/ 2538974 w 3255095"/>
              <a:gd name="connsiteY7" fmla="*/ 18288 h 18288"/>
              <a:gd name="connsiteX8" fmla="*/ 1822853 w 3255095"/>
              <a:gd name="connsiteY8" fmla="*/ 18288 h 18288"/>
              <a:gd name="connsiteX9" fmla="*/ 1171834 w 3255095"/>
              <a:gd name="connsiteY9" fmla="*/ 18288 h 18288"/>
              <a:gd name="connsiteX10" fmla="*/ 0 w 3255095"/>
              <a:gd name="connsiteY10" fmla="*/ 18288 h 18288"/>
              <a:gd name="connsiteX11" fmla="*/ 0 w 3255095"/>
              <a:gd name="connsiteY11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255095" h="18288" fill="none" extrusionOk="0">
                <a:moveTo>
                  <a:pt x="0" y="0"/>
                </a:moveTo>
                <a:cubicBezTo>
                  <a:pt x="240201" y="-22123"/>
                  <a:pt x="462021" y="-19623"/>
                  <a:pt x="618468" y="0"/>
                </a:cubicBezTo>
                <a:cubicBezTo>
                  <a:pt x="774915" y="19623"/>
                  <a:pt x="974734" y="2035"/>
                  <a:pt x="1269487" y="0"/>
                </a:cubicBezTo>
                <a:cubicBezTo>
                  <a:pt x="1564240" y="-2035"/>
                  <a:pt x="1733579" y="10639"/>
                  <a:pt x="1953057" y="0"/>
                </a:cubicBezTo>
                <a:cubicBezTo>
                  <a:pt x="2172535" y="-10639"/>
                  <a:pt x="2453962" y="14018"/>
                  <a:pt x="2636627" y="0"/>
                </a:cubicBezTo>
                <a:cubicBezTo>
                  <a:pt x="2819292" y="-14018"/>
                  <a:pt x="3121375" y="5399"/>
                  <a:pt x="3255095" y="0"/>
                </a:cubicBezTo>
                <a:cubicBezTo>
                  <a:pt x="3254386" y="8157"/>
                  <a:pt x="3254682" y="12125"/>
                  <a:pt x="3255095" y="18288"/>
                </a:cubicBezTo>
                <a:cubicBezTo>
                  <a:pt x="3088545" y="23203"/>
                  <a:pt x="2687475" y="7419"/>
                  <a:pt x="2538974" y="18288"/>
                </a:cubicBezTo>
                <a:cubicBezTo>
                  <a:pt x="2390473" y="29157"/>
                  <a:pt x="2137381" y="-8959"/>
                  <a:pt x="1822853" y="18288"/>
                </a:cubicBezTo>
                <a:cubicBezTo>
                  <a:pt x="1508325" y="45535"/>
                  <a:pt x="1466437" y="20385"/>
                  <a:pt x="1171834" y="18288"/>
                </a:cubicBezTo>
                <a:cubicBezTo>
                  <a:pt x="877231" y="16191"/>
                  <a:pt x="561097" y="37643"/>
                  <a:pt x="0" y="18288"/>
                </a:cubicBezTo>
                <a:cubicBezTo>
                  <a:pt x="-46" y="12483"/>
                  <a:pt x="-203" y="6491"/>
                  <a:pt x="0" y="0"/>
                </a:cubicBezTo>
                <a:close/>
              </a:path>
              <a:path w="3255095" h="18288" stroke="0" extrusionOk="0">
                <a:moveTo>
                  <a:pt x="0" y="0"/>
                </a:moveTo>
                <a:cubicBezTo>
                  <a:pt x="291965" y="19429"/>
                  <a:pt x="363155" y="8568"/>
                  <a:pt x="618468" y="0"/>
                </a:cubicBezTo>
                <a:cubicBezTo>
                  <a:pt x="873781" y="-8568"/>
                  <a:pt x="904459" y="-19505"/>
                  <a:pt x="1171834" y="0"/>
                </a:cubicBezTo>
                <a:cubicBezTo>
                  <a:pt x="1439209" y="19505"/>
                  <a:pt x="1744369" y="9790"/>
                  <a:pt x="1887955" y="0"/>
                </a:cubicBezTo>
                <a:cubicBezTo>
                  <a:pt x="2031541" y="-9790"/>
                  <a:pt x="2346378" y="21240"/>
                  <a:pt x="2506423" y="0"/>
                </a:cubicBezTo>
                <a:cubicBezTo>
                  <a:pt x="2666468" y="-21240"/>
                  <a:pt x="2990257" y="30414"/>
                  <a:pt x="3255095" y="0"/>
                </a:cubicBezTo>
                <a:cubicBezTo>
                  <a:pt x="3254831" y="4493"/>
                  <a:pt x="3255479" y="9472"/>
                  <a:pt x="3255095" y="18288"/>
                </a:cubicBezTo>
                <a:cubicBezTo>
                  <a:pt x="3120743" y="16690"/>
                  <a:pt x="2759628" y="42462"/>
                  <a:pt x="2604076" y="18288"/>
                </a:cubicBezTo>
                <a:cubicBezTo>
                  <a:pt x="2448524" y="-5886"/>
                  <a:pt x="2184336" y="19599"/>
                  <a:pt x="1887955" y="18288"/>
                </a:cubicBezTo>
                <a:cubicBezTo>
                  <a:pt x="1591574" y="16977"/>
                  <a:pt x="1548845" y="6870"/>
                  <a:pt x="1334589" y="18288"/>
                </a:cubicBezTo>
                <a:cubicBezTo>
                  <a:pt x="1120333" y="29706"/>
                  <a:pt x="996014" y="9662"/>
                  <a:pt x="683570" y="18288"/>
                </a:cubicBezTo>
                <a:cubicBezTo>
                  <a:pt x="371126" y="26914"/>
                  <a:pt x="198687" y="16167"/>
                  <a:pt x="0" y="18288"/>
                </a:cubicBezTo>
                <a:cubicBezTo>
                  <a:pt x="843" y="9577"/>
                  <a:pt x="371" y="690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3810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50" name="Picture 2" descr="Slivovice | Loupak.cz">
            <a:extLst>
              <a:ext uri="{FF2B5EF4-FFF2-40B4-BE49-F238E27FC236}">
                <a16:creationId xmlns:a16="http://schemas.microsoft.com/office/drawing/2014/main" id="{5FB4C503-2173-442B-A40F-6B941564414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654296" y="655693"/>
            <a:ext cx="7214616" cy="55191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8375927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8A9CAA9-1CD0-4744-8872-4750D373EE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50511"/>
          </a:xfrm>
        </p:spPr>
        <p:txBody>
          <a:bodyPr>
            <a:normAutofit fontScale="90000"/>
          </a:bodyPr>
          <a:lstStyle/>
          <a:p>
            <a:r>
              <a:rPr lang="cs-CZ" dirty="0"/>
              <a:t>.</a:t>
            </a:r>
          </a:p>
        </p:txBody>
      </p:sp>
      <p:graphicFrame>
        <p:nvGraphicFramePr>
          <p:cNvPr id="4" name="Zástupný obsah 3">
            <a:extLst>
              <a:ext uri="{FF2B5EF4-FFF2-40B4-BE49-F238E27FC236}">
                <a16:creationId xmlns:a16="http://schemas.microsoft.com/office/drawing/2014/main" id="{B5AB0BE5-1B48-4399-AB49-564BBD5EF4F6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90944905"/>
              </p:ext>
            </p:extLst>
          </p:nvPr>
        </p:nvGraphicFramePr>
        <p:xfrm>
          <a:off x="838200" y="415636"/>
          <a:ext cx="10515600" cy="576132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69706431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1D976F7-AD1D-421D-B6C2-7B5BC9EAA9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69265"/>
          </a:xfrm>
        </p:spPr>
        <p:txBody>
          <a:bodyPr>
            <a:normAutofit fontScale="90000"/>
          </a:bodyPr>
          <a:lstStyle/>
          <a:p>
            <a:r>
              <a:rPr lang="cs-CZ" dirty="0"/>
              <a:t>.</a:t>
            </a:r>
          </a:p>
        </p:txBody>
      </p:sp>
      <p:graphicFrame>
        <p:nvGraphicFramePr>
          <p:cNvPr id="4" name="Zástupný obsah 3">
            <a:extLst>
              <a:ext uri="{FF2B5EF4-FFF2-40B4-BE49-F238E27FC236}">
                <a16:creationId xmlns:a16="http://schemas.microsoft.com/office/drawing/2014/main" id="{5F599E26-45DD-4F0D-BBC6-ACD09180D5E2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49684254"/>
              </p:ext>
            </p:extLst>
          </p:nvPr>
        </p:nvGraphicFramePr>
        <p:xfrm>
          <a:off x="838200" y="365125"/>
          <a:ext cx="10515600" cy="58118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40262283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C3CE149-C5C8-4D8B-8F3D-70DDB92205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69265"/>
          </a:xfrm>
        </p:spPr>
        <p:txBody>
          <a:bodyPr>
            <a:normAutofit fontScale="90000"/>
          </a:bodyPr>
          <a:lstStyle/>
          <a:p>
            <a:r>
              <a:rPr lang="cs-CZ" dirty="0"/>
              <a:t>.</a:t>
            </a:r>
          </a:p>
        </p:txBody>
      </p:sp>
      <p:graphicFrame>
        <p:nvGraphicFramePr>
          <p:cNvPr id="4" name="Zástupný obsah 3">
            <a:extLst>
              <a:ext uri="{FF2B5EF4-FFF2-40B4-BE49-F238E27FC236}">
                <a16:creationId xmlns:a16="http://schemas.microsoft.com/office/drawing/2014/main" id="{D8127E20-833A-4133-A153-F2884E5C893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29934551"/>
              </p:ext>
            </p:extLst>
          </p:nvPr>
        </p:nvGraphicFramePr>
        <p:xfrm>
          <a:off x="838200" y="534390"/>
          <a:ext cx="10515600" cy="564257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92372743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cs-CZ" sz="3600" b="1" dirty="0"/>
              <a:t>Výběr spotřební daně z lihu (pěstitelské pálení) v mil. Kč</a:t>
            </a:r>
            <a:br>
              <a:rPr lang="cs-CZ" sz="3600" b="1" dirty="0"/>
            </a:br>
            <a:r>
              <a:rPr lang="cs-CZ" sz="3600" b="1" dirty="0"/>
              <a:t>&amp; množství v tis. hektolitrů etanolu</a:t>
            </a:r>
          </a:p>
        </p:txBody>
      </p:sp>
      <p:graphicFrame>
        <p:nvGraphicFramePr>
          <p:cNvPr id="8" name="Zástupný obsah 7">
            <a:extLst>
              <a:ext uri="{FF2B5EF4-FFF2-40B4-BE49-F238E27FC236}">
                <a16:creationId xmlns:a16="http://schemas.microsoft.com/office/drawing/2014/main" id="{00000000-0008-0000-0000-00000900000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57316205"/>
              </p:ext>
            </p:extLst>
          </p:nvPr>
        </p:nvGraphicFramePr>
        <p:xfrm>
          <a:off x="1033670" y="1825625"/>
          <a:ext cx="9998765" cy="43513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409736838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cs-CZ" sz="4000" b="1" dirty="0"/>
              <a:t>Právní úprava výroby lihu z pohledu správy spotřební daně z lihu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algn="just" defTabSz="2789559">
              <a:lnSpc>
                <a:spcPct val="110000"/>
              </a:lnSpc>
              <a:buFont typeface="Wingdings" panose="05000000000000000000" pitchFamily="2" charset="2"/>
              <a:buChar char="Ø"/>
              <a:defRPr/>
            </a:pPr>
            <a:r>
              <a:rPr lang="cs-CZ" altLang="cs-CZ" dirty="0"/>
              <a:t> Zákon č. 353/2003 Sb., o spotřebních daních </a:t>
            </a:r>
          </a:p>
          <a:p>
            <a:pPr algn="just" defTabSz="2789559">
              <a:lnSpc>
                <a:spcPct val="110000"/>
              </a:lnSpc>
              <a:buFont typeface="Wingdings" panose="05000000000000000000" pitchFamily="2" charset="2"/>
              <a:buChar char="Ø"/>
              <a:defRPr/>
            </a:pPr>
            <a:r>
              <a:rPr lang="cs-CZ" altLang="cs-CZ" dirty="0"/>
              <a:t> Zákon č. 61/1997 Sb., o lihu </a:t>
            </a:r>
          </a:p>
          <a:p>
            <a:pPr algn="just" defTabSz="2789559">
              <a:lnSpc>
                <a:spcPct val="110000"/>
              </a:lnSpc>
              <a:buFont typeface="Wingdings" panose="05000000000000000000" pitchFamily="2" charset="2"/>
              <a:buChar char="Ø"/>
              <a:defRPr/>
            </a:pPr>
            <a:r>
              <a:rPr lang="cs-CZ" altLang="cs-CZ" dirty="0"/>
              <a:t> Vyhláška č. 150/2008 Sb., o kontrole výroby a oběhu lihu a o      provedení dalších ustanovení zákona o lihu s tím souvisejících </a:t>
            </a:r>
          </a:p>
          <a:p>
            <a:pPr algn="just" defTabSz="2789559">
              <a:lnSpc>
                <a:spcPct val="110000"/>
              </a:lnSpc>
              <a:buFont typeface="Wingdings" panose="05000000000000000000" pitchFamily="2" charset="2"/>
              <a:buChar char="Ø"/>
              <a:defRPr/>
            </a:pPr>
            <a:r>
              <a:rPr lang="cs-CZ" altLang="cs-CZ" dirty="0"/>
              <a:t> Vyhláška č.141/1997 Sb., o technických požadavcích na výrobu,       skladování a zpracování lihu </a:t>
            </a:r>
          </a:p>
          <a:p>
            <a:pPr algn="just" defTabSz="2789559">
              <a:lnSpc>
                <a:spcPct val="110000"/>
              </a:lnSpc>
              <a:buFont typeface="Wingdings" panose="05000000000000000000" pitchFamily="2" charset="2"/>
              <a:buChar char="Ø"/>
              <a:defRPr/>
            </a:pPr>
            <a:r>
              <a:rPr lang="cs-CZ" altLang="cs-CZ" dirty="0"/>
              <a:t> Zákon č. 280/2009 Sb., daňový řád</a:t>
            </a:r>
          </a:p>
          <a:p>
            <a:pPr algn="just" defTabSz="2789559">
              <a:lnSpc>
                <a:spcPct val="110000"/>
              </a:lnSpc>
              <a:buFont typeface="Wingdings" panose="05000000000000000000" pitchFamily="2" charset="2"/>
              <a:buChar char="Ø"/>
              <a:defRPr/>
            </a:pPr>
            <a:r>
              <a:rPr lang="cs-CZ" altLang="cs-CZ" dirty="0"/>
              <a:t> Zákon č. 505/1990 Sb., o metrologii</a:t>
            </a:r>
          </a:p>
          <a:p>
            <a:pPr algn="just" defTabSz="2789559">
              <a:lnSpc>
                <a:spcPct val="110000"/>
              </a:lnSpc>
              <a:buFont typeface="Wingdings" panose="05000000000000000000" pitchFamily="2" charset="2"/>
              <a:buChar char="Ø"/>
              <a:defRPr/>
            </a:pPr>
            <a:r>
              <a:rPr lang="cs-CZ" altLang="cs-CZ" dirty="0"/>
              <a:t>Zákon č. 307/2013 Sb., o povinném značení lihu</a:t>
            </a:r>
          </a:p>
          <a:p>
            <a:pPr algn="just" defTabSz="2789559">
              <a:lnSpc>
                <a:spcPct val="110000"/>
              </a:lnSpc>
              <a:buFont typeface="Wingdings" panose="05000000000000000000" pitchFamily="2" charset="2"/>
              <a:buChar char="Ø"/>
              <a:defRPr/>
            </a:pPr>
            <a:r>
              <a:rPr lang="cs-CZ" altLang="cs-CZ" dirty="0"/>
              <a:t>Vyhláška č. 334/2013 Sb., k provedení některých ustanovení zákona o povinném značení lihu</a:t>
            </a:r>
          </a:p>
          <a:p>
            <a:pPr marL="0" indent="0" algn="just" defTabSz="2789559">
              <a:lnSpc>
                <a:spcPct val="110000"/>
              </a:lnSpc>
              <a:buNone/>
              <a:defRPr/>
            </a:pPr>
            <a:endParaRPr lang="cs-CZ" alt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76393766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cs-CZ" sz="4000" b="1" dirty="0"/>
              <a:t>Právní úprava výroby lihu z pohledu správy spotřební daně z lihu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algn="just" defTabSz="2789559">
              <a:lnSpc>
                <a:spcPct val="110000"/>
              </a:lnSpc>
              <a:buFont typeface="Wingdings" panose="05000000000000000000" pitchFamily="2" charset="2"/>
              <a:buChar char="Ø"/>
              <a:defRPr/>
            </a:pPr>
            <a:r>
              <a:rPr lang="cs-CZ" altLang="cs-CZ" dirty="0"/>
              <a:t> Od 1.7.2022 je novelizovaná vyhláška č. 150/2008 Sb. vyhláškou č. 8/2022 Sb.</a:t>
            </a:r>
          </a:p>
          <a:p>
            <a:pPr lvl="1" algn="just" defTabSz="2789559">
              <a:lnSpc>
                <a:spcPct val="110000"/>
              </a:lnSpc>
              <a:buFont typeface="Wingdings" panose="05000000000000000000" pitchFamily="2" charset="2"/>
              <a:buChar char="v"/>
              <a:defRPr/>
            </a:pPr>
            <a:r>
              <a:rPr lang="cs-CZ" altLang="cs-CZ" dirty="0"/>
              <a:t>změna terminologie – např. „zákon o metrologii“ byl nahrazen textem „zákon upravující metrologii“, text „V pěstitelských pálenicích, pokud provozovatel nedodává úkapy a dokapy změřené měřidlem k dalšímu zpracování, znehodnotí je vypuštěním do odpadní jímky, ve které je </a:t>
            </a:r>
            <a:r>
              <a:rPr lang="cs-CZ" altLang="cs-CZ" dirty="0" err="1"/>
              <a:t>znehodnocovací</a:t>
            </a:r>
            <a:r>
              <a:rPr lang="cs-CZ" altLang="cs-CZ" dirty="0"/>
              <a:t> prostředek.“ se mění na text „V pěstitelských pálenicích se změřené úkapy a dokapy znehodnotí v souladu s právními předpisy upravujícími ochranu životního prostředí.“</a:t>
            </a:r>
          </a:p>
          <a:p>
            <a:pPr lvl="1" algn="just" defTabSz="2789559">
              <a:lnSpc>
                <a:spcPct val="110000"/>
              </a:lnSpc>
              <a:buFont typeface="Wingdings" panose="05000000000000000000" pitchFamily="2" charset="2"/>
              <a:buChar char="v"/>
              <a:defRPr/>
            </a:pPr>
            <a:r>
              <a:rPr lang="cs-CZ" altLang="cs-CZ" dirty="0"/>
              <a:t>Místo dodacího a přejímacího listu dle § 15 odst. 3 a § 16 odst. 3 může být použit též elektronický průvodní doklad podle zákona o spotřebních daních</a:t>
            </a:r>
          </a:p>
          <a:p>
            <a:pPr lvl="1" algn="just" defTabSz="2789559">
              <a:lnSpc>
                <a:spcPct val="110000"/>
              </a:lnSpc>
              <a:buFont typeface="Wingdings" panose="05000000000000000000" pitchFamily="2" charset="2"/>
              <a:buChar char="v"/>
              <a:defRPr/>
            </a:pPr>
            <a:r>
              <a:rPr lang="cs-CZ" altLang="cs-CZ" dirty="0"/>
              <a:t>Záznam o příjmu a vydání lihu dle § 21 může být veden také v evidenci vybraných výrobků podle § 37 a 38 zákona o spotřebních daních, pokud tato evidence umožňuje třídění podle odstavců 2 a 6 a § 22.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15183278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cs-CZ" sz="4000" b="1" dirty="0"/>
              <a:t>Právní úprava výroby lihu z pohledu správy spotřební daně z lihu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algn="just" defTabSz="2789559">
              <a:lnSpc>
                <a:spcPct val="110000"/>
              </a:lnSpc>
              <a:buFont typeface="Wingdings" panose="05000000000000000000" pitchFamily="2" charset="2"/>
              <a:buChar char="Ø"/>
              <a:defRPr/>
            </a:pPr>
            <a:r>
              <a:rPr lang="cs-CZ" altLang="cs-CZ" dirty="0"/>
              <a:t> Od 1.1.2021 je novelizován zákon č. 307/2013 Sb., o povinném značení lihu a jeho prováděcí vyhláška č. 334/2013 Sb. zákonem č. 609/2020 Sb.</a:t>
            </a:r>
          </a:p>
          <a:p>
            <a:pPr lvl="1" algn="just" defTabSz="2789559">
              <a:lnSpc>
                <a:spcPct val="110000"/>
              </a:lnSpc>
              <a:buFont typeface="Wingdings" panose="05000000000000000000" pitchFamily="2" charset="2"/>
              <a:buChar char="v"/>
              <a:defRPr/>
            </a:pPr>
            <a:r>
              <a:rPr lang="cs-CZ" altLang="cs-CZ" dirty="0"/>
              <a:t>zavedení diferenciace kauce poskytované distributorem lihu ( 500 000 Kč, 1 000 000 Kč a 5 000 000 Kč) a s každým pásmem kauce spojeného oprávnění nabýt stanovené množství lihu ve spotřebitelském balení, který je označen kontrolními páskami (max. 25 000 litrů, max 50 000 litrů a více než 50 000 litrů lihu)</a:t>
            </a:r>
          </a:p>
          <a:p>
            <a:pPr lvl="1" algn="just" defTabSz="2789559">
              <a:lnSpc>
                <a:spcPct val="110000"/>
              </a:lnSpc>
              <a:buFont typeface="Wingdings" panose="05000000000000000000" pitchFamily="2" charset="2"/>
              <a:buChar char="v"/>
              <a:defRPr/>
            </a:pPr>
            <a:r>
              <a:rPr lang="cs-CZ" altLang="cs-CZ" dirty="0"/>
              <a:t>prodloužení doby použitelnosti kontrolních pásek osobou povinnou značit líh ke značení lihu z 24 měsíců na 60 měsíců ode dne jejich převzetí a prodloužení doby pro dovoz lihu, jehož označení provedl zahraniční dodavatel z 9 měsíců také na 60 měsíců</a:t>
            </a:r>
          </a:p>
          <a:p>
            <a:pPr lvl="1" algn="just" defTabSz="2789559">
              <a:lnSpc>
                <a:spcPct val="110000"/>
              </a:lnSpc>
              <a:buFont typeface="Wingdings" panose="05000000000000000000" pitchFamily="2" charset="2"/>
              <a:buChar char="v"/>
              <a:defRPr/>
            </a:pPr>
            <a:r>
              <a:rPr lang="cs-CZ" altLang="cs-CZ" dirty="0"/>
              <a:t>prodejní cena kontrolní pásky byla navýšena na 0,46 Kč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349873560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2169</TotalTime>
  <Words>1820</Words>
  <Application>Microsoft Office PowerPoint</Application>
  <PresentationFormat>Širokoúhlá obrazovka</PresentationFormat>
  <Paragraphs>144</Paragraphs>
  <Slides>28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4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28</vt:i4>
      </vt:variant>
    </vt:vector>
  </HeadingPairs>
  <TitlesOfParts>
    <vt:vector size="33" baseType="lpstr">
      <vt:lpstr>Arial</vt:lpstr>
      <vt:lpstr>Calibri</vt:lpstr>
      <vt:lpstr>Calibri Light</vt:lpstr>
      <vt:lpstr>Wingdings</vt:lpstr>
      <vt:lpstr>Motiv Office</vt:lpstr>
      <vt:lpstr>Pěstitelské pálení &amp; ovocné lihovary  z pohledu správy spotřebních daní </vt:lpstr>
      <vt:lpstr>.</vt:lpstr>
      <vt:lpstr>.</vt:lpstr>
      <vt:lpstr>.</vt:lpstr>
      <vt:lpstr>.</vt:lpstr>
      <vt:lpstr>Výběr spotřební daně z lihu (pěstitelské pálení) v mil. Kč &amp; množství v tis. hektolitrů etanolu</vt:lpstr>
      <vt:lpstr>Právní úprava výroby lihu z pohledu správy spotřební daně z lihu</vt:lpstr>
      <vt:lpstr>Právní úprava výroby lihu z pohledu správy spotřební daně z lihu</vt:lpstr>
      <vt:lpstr>Právní úprava výroby lihu z pohledu správy spotřební daně z lihu</vt:lpstr>
      <vt:lpstr>Při kontrole oprávnění k provozování pěstitelské pálenice předloží provozovatel pálenice</vt:lpstr>
      <vt:lpstr>Zahájení výrobního období</vt:lpstr>
      <vt:lpstr>Zjišťování množství etanolu obsaženého ve vyrobeném ovocném destilátu</vt:lpstr>
      <vt:lpstr>Zjišťování množství etanolu obsaženého ve vyrobeném ovocném destilátu</vt:lpstr>
      <vt:lpstr>Líh ze sběrných nádob v pěstitelských pálenicích</vt:lpstr>
      <vt:lpstr>Líh ze sběrných nádob v pěstitelských pálenicích</vt:lpstr>
      <vt:lpstr>Základ daně pro zdaňovací období</vt:lpstr>
      <vt:lpstr>Vedení záznamu o příjmu a vydání lihu v pěstitelské pálenici</vt:lpstr>
      <vt:lpstr>Ukončení kampaně a uzavření záznamu</vt:lpstr>
      <vt:lpstr>Dodatečné daňové přiznání</vt:lpstr>
      <vt:lpstr>Evidence pěstitelského pálení</vt:lpstr>
      <vt:lpstr>Reklamace</vt:lpstr>
      <vt:lpstr>Zjišťování objemové koncentrace lihu lihoměrem </vt:lpstr>
      <vt:lpstr>Elektronický oscilační hustoměr SNAP 41  (Anton Paar)</vt:lpstr>
      <vt:lpstr>Vaporizační komory</vt:lpstr>
      <vt:lpstr>Vaporizační komory</vt:lpstr>
      <vt:lpstr>Vaporizační komory</vt:lpstr>
      <vt:lpstr>Vaporizační komory</vt:lpstr>
      <vt:lpstr>Děkuji Vám za pozornost</vt:lpstr>
    </vt:vector>
  </TitlesOfParts>
  <Company>Celní správa České republiky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U028625</dc:creator>
  <cp:lastModifiedBy>Koštovna</cp:lastModifiedBy>
  <cp:revision>114</cp:revision>
  <dcterms:created xsi:type="dcterms:W3CDTF">2018-11-12T07:44:57Z</dcterms:created>
  <dcterms:modified xsi:type="dcterms:W3CDTF">2022-08-18T12:14:51Z</dcterms:modified>
</cp:coreProperties>
</file>