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23"/>
  </p:notesMasterIdLst>
  <p:sldIdLst>
    <p:sldId id="256" r:id="rId3"/>
    <p:sldId id="257" r:id="rId4"/>
    <p:sldId id="324" r:id="rId5"/>
    <p:sldId id="325" r:id="rId6"/>
    <p:sldId id="1644" r:id="rId7"/>
    <p:sldId id="323" r:id="rId8"/>
    <p:sldId id="330" r:id="rId9"/>
    <p:sldId id="530" r:id="rId10"/>
    <p:sldId id="326" r:id="rId11"/>
    <p:sldId id="1640" r:id="rId12"/>
    <p:sldId id="1641" r:id="rId13"/>
    <p:sldId id="1642" r:id="rId14"/>
    <p:sldId id="1643" r:id="rId15"/>
    <p:sldId id="1633" r:id="rId16"/>
    <p:sldId id="1632" r:id="rId17"/>
    <p:sldId id="331" r:id="rId18"/>
    <p:sldId id="1639" r:id="rId19"/>
    <p:sldId id="329" r:id="rId20"/>
    <p:sldId id="1634" r:id="rId21"/>
    <p:sldId id="1635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AEB30F-DE70-4868-9E63-75D2E946CD19}" v="3" dt="2022-08-18T08:34:57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98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ebník Vladimír" userId="6fa8f1e4-65d8-464f-8752-af11327a1e09" providerId="ADAL" clId="{92AEB30F-DE70-4868-9E63-75D2E946CD19}"/>
    <pc:docChg chg="custSel addSld delSld modSld sldOrd">
      <pc:chgData name="Darebník Vladimír" userId="6fa8f1e4-65d8-464f-8752-af11327a1e09" providerId="ADAL" clId="{92AEB30F-DE70-4868-9E63-75D2E946CD19}" dt="2022-08-18T08:35:49.558" v="2049" actId="20577"/>
      <pc:docMkLst>
        <pc:docMk/>
      </pc:docMkLst>
      <pc:sldChg chg="modSp mod">
        <pc:chgData name="Darebník Vladimír" userId="6fa8f1e4-65d8-464f-8752-af11327a1e09" providerId="ADAL" clId="{92AEB30F-DE70-4868-9E63-75D2E946CD19}" dt="2022-08-15T09:15:43.830" v="264" actId="20577"/>
        <pc:sldMkLst>
          <pc:docMk/>
          <pc:sldMk cId="2492738997" sldId="256"/>
        </pc:sldMkLst>
        <pc:spChg chg="mod">
          <ac:chgData name="Darebník Vladimír" userId="6fa8f1e4-65d8-464f-8752-af11327a1e09" providerId="ADAL" clId="{92AEB30F-DE70-4868-9E63-75D2E946CD19}" dt="2022-08-15T09:15:15.265" v="187" actId="20577"/>
          <ac:spMkLst>
            <pc:docMk/>
            <pc:sldMk cId="2492738997" sldId="256"/>
            <ac:spMk id="2" creationId="{18734AE3-1174-4CF3-B6BE-E516C33F293A}"/>
          </ac:spMkLst>
        </pc:spChg>
        <pc:spChg chg="mod">
          <ac:chgData name="Darebník Vladimír" userId="6fa8f1e4-65d8-464f-8752-af11327a1e09" providerId="ADAL" clId="{92AEB30F-DE70-4868-9E63-75D2E946CD19}" dt="2022-08-15T09:15:43.830" v="264" actId="20577"/>
          <ac:spMkLst>
            <pc:docMk/>
            <pc:sldMk cId="2492738997" sldId="256"/>
            <ac:spMk id="3" creationId="{5A168240-343C-481F-A71E-1604E84F6D4F}"/>
          </ac:spMkLst>
        </pc:spChg>
      </pc:sldChg>
      <pc:sldChg chg="modSp mod">
        <pc:chgData name="Darebník Vladimír" userId="6fa8f1e4-65d8-464f-8752-af11327a1e09" providerId="ADAL" clId="{92AEB30F-DE70-4868-9E63-75D2E946CD19}" dt="2022-08-15T09:16:57.285" v="266" actId="403"/>
        <pc:sldMkLst>
          <pc:docMk/>
          <pc:sldMk cId="1678192835" sldId="326"/>
        </pc:sldMkLst>
        <pc:spChg chg="mod">
          <ac:chgData name="Darebník Vladimír" userId="6fa8f1e4-65d8-464f-8752-af11327a1e09" providerId="ADAL" clId="{92AEB30F-DE70-4868-9E63-75D2E946CD19}" dt="2022-08-15T09:16:57.285" v="266" actId="403"/>
          <ac:spMkLst>
            <pc:docMk/>
            <pc:sldMk cId="1678192835" sldId="326"/>
            <ac:spMk id="3" creationId="{13D202F5-2C2C-440A-AEEA-FDA33DC93713}"/>
          </ac:spMkLst>
        </pc:spChg>
      </pc:sldChg>
      <pc:sldChg chg="addSp modSp add mod">
        <pc:chgData name="Darebník Vladimír" userId="6fa8f1e4-65d8-464f-8752-af11327a1e09" providerId="ADAL" clId="{92AEB30F-DE70-4868-9E63-75D2E946CD19}" dt="2022-08-18T08:24:05.819" v="1989" actId="14100"/>
        <pc:sldMkLst>
          <pc:docMk/>
          <pc:sldMk cId="2123025085" sldId="330"/>
        </pc:sldMkLst>
        <pc:spChg chg="add mod">
          <ac:chgData name="Darebník Vladimír" userId="6fa8f1e4-65d8-464f-8752-af11327a1e09" providerId="ADAL" clId="{92AEB30F-DE70-4868-9E63-75D2E946CD19}" dt="2022-08-18T08:24:05.819" v="1989" actId="14100"/>
          <ac:spMkLst>
            <pc:docMk/>
            <pc:sldMk cId="2123025085" sldId="330"/>
            <ac:spMk id="3" creationId="{8AEC2F47-C363-9486-7435-20BD352ECB8D}"/>
          </ac:spMkLst>
        </pc:spChg>
      </pc:sldChg>
      <pc:sldChg chg="del">
        <pc:chgData name="Darebník Vladimír" userId="6fa8f1e4-65d8-464f-8752-af11327a1e09" providerId="ADAL" clId="{92AEB30F-DE70-4868-9E63-75D2E946CD19}" dt="2022-08-18T08:23:41.538" v="1984" actId="2696"/>
        <pc:sldMkLst>
          <pc:docMk/>
          <pc:sldMk cId="3279206011" sldId="330"/>
        </pc:sldMkLst>
      </pc:sldChg>
      <pc:sldChg chg="del">
        <pc:chgData name="Darebník Vladimír" userId="6fa8f1e4-65d8-464f-8752-af11327a1e09" providerId="ADAL" clId="{92AEB30F-DE70-4868-9E63-75D2E946CD19}" dt="2022-08-18T08:28:30.465" v="1990" actId="47"/>
        <pc:sldMkLst>
          <pc:docMk/>
          <pc:sldMk cId="4228290416" sldId="348"/>
        </pc:sldMkLst>
      </pc:sldChg>
      <pc:sldChg chg="del">
        <pc:chgData name="Darebník Vladimír" userId="6fa8f1e4-65d8-464f-8752-af11327a1e09" providerId="ADAL" clId="{92AEB30F-DE70-4868-9E63-75D2E946CD19}" dt="2022-08-18T08:23:41.538" v="1984" actId="2696"/>
        <pc:sldMkLst>
          <pc:docMk/>
          <pc:sldMk cId="832768760" sldId="530"/>
        </pc:sldMkLst>
      </pc:sldChg>
      <pc:sldChg chg="add">
        <pc:chgData name="Darebník Vladimír" userId="6fa8f1e4-65d8-464f-8752-af11327a1e09" providerId="ADAL" clId="{92AEB30F-DE70-4868-9E63-75D2E946CD19}" dt="2022-08-18T08:23:46.289" v="1985"/>
        <pc:sldMkLst>
          <pc:docMk/>
          <pc:sldMk cId="2711950832" sldId="530"/>
        </pc:sldMkLst>
      </pc:sldChg>
      <pc:sldChg chg="ord">
        <pc:chgData name="Darebník Vladimír" userId="6fa8f1e4-65d8-464f-8752-af11327a1e09" providerId="ADAL" clId="{92AEB30F-DE70-4868-9E63-75D2E946CD19}" dt="2022-08-18T08:28:40.459" v="1992"/>
        <pc:sldMkLst>
          <pc:docMk/>
          <pc:sldMk cId="1199595340" sldId="1633"/>
        </pc:sldMkLst>
      </pc:sldChg>
      <pc:sldChg chg="modSp mod">
        <pc:chgData name="Darebník Vladimír" userId="6fa8f1e4-65d8-464f-8752-af11327a1e09" providerId="ADAL" clId="{92AEB30F-DE70-4868-9E63-75D2E946CD19}" dt="2022-08-18T08:29:20.144" v="2000" actId="20577"/>
        <pc:sldMkLst>
          <pc:docMk/>
          <pc:sldMk cId="1069444522" sldId="1635"/>
        </pc:sldMkLst>
        <pc:spChg chg="mod">
          <ac:chgData name="Darebník Vladimír" userId="6fa8f1e4-65d8-464f-8752-af11327a1e09" providerId="ADAL" clId="{92AEB30F-DE70-4868-9E63-75D2E946CD19}" dt="2022-08-18T08:29:20.144" v="2000" actId="20577"/>
          <ac:spMkLst>
            <pc:docMk/>
            <pc:sldMk cId="1069444522" sldId="1635"/>
            <ac:spMk id="4" creationId="{6C4955A2-B1C2-39CD-E0A1-34069BA20111}"/>
          </ac:spMkLst>
        </pc:spChg>
      </pc:sldChg>
      <pc:sldChg chg="del">
        <pc:chgData name="Darebník Vladimír" userId="6fa8f1e4-65d8-464f-8752-af11327a1e09" providerId="ADAL" clId="{92AEB30F-DE70-4868-9E63-75D2E946CD19}" dt="2022-08-15T09:17:59.819" v="267" actId="47"/>
        <pc:sldMkLst>
          <pc:docMk/>
          <pc:sldMk cId="1812266586" sldId="1637"/>
        </pc:sldMkLst>
      </pc:sldChg>
      <pc:sldChg chg="ord">
        <pc:chgData name="Darebník Vladimír" userId="6fa8f1e4-65d8-464f-8752-af11327a1e09" providerId="ADAL" clId="{92AEB30F-DE70-4868-9E63-75D2E946CD19}" dt="2022-08-18T08:29:08.045" v="1994"/>
        <pc:sldMkLst>
          <pc:docMk/>
          <pc:sldMk cId="4034625225" sldId="1639"/>
        </pc:sldMkLst>
      </pc:sldChg>
      <pc:sldChg chg="modSp new mod">
        <pc:chgData name="Darebník Vladimír" userId="6fa8f1e4-65d8-464f-8752-af11327a1e09" providerId="ADAL" clId="{92AEB30F-DE70-4868-9E63-75D2E946CD19}" dt="2022-08-18T08:00:47.945" v="656" actId="20577"/>
        <pc:sldMkLst>
          <pc:docMk/>
          <pc:sldMk cId="646897332" sldId="1640"/>
        </pc:sldMkLst>
        <pc:spChg chg="mod">
          <ac:chgData name="Darebník Vladimír" userId="6fa8f1e4-65d8-464f-8752-af11327a1e09" providerId="ADAL" clId="{92AEB30F-DE70-4868-9E63-75D2E946CD19}" dt="2022-08-15T09:19:13.001" v="300" actId="20577"/>
          <ac:spMkLst>
            <pc:docMk/>
            <pc:sldMk cId="646897332" sldId="1640"/>
            <ac:spMk id="2" creationId="{42A2C115-2EBC-B531-6BC7-8E0CB1BE74A8}"/>
          </ac:spMkLst>
        </pc:spChg>
        <pc:spChg chg="mod">
          <ac:chgData name="Darebník Vladimír" userId="6fa8f1e4-65d8-464f-8752-af11327a1e09" providerId="ADAL" clId="{92AEB30F-DE70-4868-9E63-75D2E946CD19}" dt="2022-08-18T08:00:47.945" v="656" actId="20577"/>
          <ac:spMkLst>
            <pc:docMk/>
            <pc:sldMk cId="646897332" sldId="1640"/>
            <ac:spMk id="3" creationId="{4E4C93D9-155B-CFC2-38D4-49BDB1D536B0}"/>
          </ac:spMkLst>
        </pc:spChg>
      </pc:sldChg>
      <pc:sldChg chg="modSp new mod">
        <pc:chgData name="Darebník Vladimír" userId="6fa8f1e4-65d8-464f-8752-af11327a1e09" providerId="ADAL" clId="{92AEB30F-DE70-4868-9E63-75D2E946CD19}" dt="2022-08-18T08:09:00.094" v="1072" actId="20577"/>
        <pc:sldMkLst>
          <pc:docMk/>
          <pc:sldMk cId="3115271487" sldId="1641"/>
        </pc:sldMkLst>
        <pc:spChg chg="mod">
          <ac:chgData name="Darebník Vladimír" userId="6fa8f1e4-65d8-464f-8752-af11327a1e09" providerId="ADAL" clId="{92AEB30F-DE70-4868-9E63-75D2E946CD19}" dt="2022-08-18T08:01:50.636" v="724" actId="20577"/>
          <ac:spMkLst>
            <pc:docMk/>
            <pc:sldMk cId="3115271487" sldId="1641"/>
            <ac:spMk id="2" creationId="{BB347352-2BBE-504B-26B6-5FC1A1C02975}"/>
          </ac:spMkLst>
        </pc:spChg>
        <pc:spChg chg="mod">
          <ac:chgData name="Darebník Vladimír" userId="6fa8f1e4-65d8-464f-8752-af11327a1e09" providerId="ADAL" clId="{92AEB30F-DE70-4868-9E63-75D2E946CD19}" dt="2022-08-18T08:09:00.094" v="1072" actId="20577"/>
          <ac:spMkLst>
            <pc:docMk/>
            <pc:sldMk cId="3115271487" sldId="1641"/>
            <ac:spMk id="3" creationId="{A6E5DBE6-2169-7D0A-C366-880F8F4621B7}"/>
          </ac:spMkLst>
        </pc:spChg>
      </pc:sldChg>
      <pc:sldChg chg="addSp modSp new mod">
        <pc:chgData name="Darebník Vladimír" userId="6fa8f1e4-65d8-464f-8752-af11327a1e09" providerId="ADAL" clId="{92AEB30F-DE70-4868-9E63-75D2E946CD19}" dt="2022-08-18T08:20:54.057" v="1553" actId="20577"/>
        <pc:sldMkLst>
          <pc:docMk/>
          <pc:sldMk cId="738199372" sldId="1642"/>
        </pc:sldMkLst>
        <pc:spChg chg="mod">
          <ac:chgData name="Darebník Vladimír" userId="6fa8f1e4-65d8-464f-8752-af11327a1e09" providerId="ADAL" clId="{92AEB30F-DE70-4868-9E63-75D2E946CD19}" dt="2022-08-18T08:11:01.579" v="1150" actId="20577"/>
          <ac:spMkLst>
            <pc:docMk/>
            <pc:sldMk cId="738199372" sldId="1642"/>
            <ac:spMk id="2" creationId="{8343608E-8B62-14C4-CEBF-8C58837978AC}"/>
          </ac:spMkLst>
        </pc:spChg>
        <pc:spChg chg="mod">
          <ac:chgData name="Darebník Vladimír" userId="6fa8f1e4-65d8-464f-8752-af11327a1e09" providerId="ADAL" clId="{92AEB30F-DE70-4868-9E63-75D2E946CD19}" dt="2022-08-18T08:20:54.057" v="1553" actId="20577"/>
          <ac:spMkLst>
            <pc:docMk/>
            <pc:sldMk cId="738199372" sldId="1642"/>
            <ac:spMk id="3" creationId="{9B2A23DC-FCBC-9824-9874-9922F0447695}"/>
          </ac:spMkLst>
        </pc:spChg>
        <pc:picChg chg="add mod">
          <ac:chgData name="Darebník Vladimír" userId="6fa8f1e4-65d8-464f-8752-af11327a1e09" providerId="ADAL" clId="{92AEB30F-DE70-4868-9E63-75D2E946CD19}" dt="2022-08-18T08:20:07.095" v="1419" actId="1076"/>
          <ac:picMkLst>
            <pc:docMk/>
            <pc:sldMk cId="738199372" sldId="1642"/>
            <ac:picMk id="5" creationId="{22D32564-8672-2433-389A-C7C6F6979993}"/>
          </ac:picMkLst>
        </pc:picChg>
      </pc:sldChg>
      <pc:sldChg chg="modSp new mod">
        <pc:chgData name="Darebník Vladimír" userId="6fa8f1e4-65d8-464f-8752-af11327a1e09" providerId="ADAL" clId="{92AEB30F-DE70-4868-9E63-75D2E946CD19}" dt="2022-08-18T08:23:28.018" v="1983" actId="20577"/>
        <pc:sldMkLst>
          <pc:docMk/>
          <pc:sldMk cId="158772516" sldId="1643"/>
        </pc:sldMkLst>
        <pc:spChg chg="mod">
          <ac:chgData name="Darebník Vladimír" userId="6fa8f1e4-65d8-464f-8752-af11327a1e09" providerId="ADAL" clId="{92AEB30F-DE70-4868-9E63-75D2E946CD19}" dt="2022-08-18T08:21:16.848" v="1591" actId="20577"/>
          <ac:spMkLst>
            <pc:docMk/>
            <pc:sldMk cId="158772516" sldId="1643"/>
            <ac:spMk id="2" creationId="{8796FA8B-233D-8B0A-C938-3D791602775F}"/>
          </ac:spMkLst>
        </pc:spChg>
        <pc:spChg chg="mod">
          <ac:chgData name="Darebník Vladimír" userId="6fa8f1e4-65d8-464f-8752-af11327a1e09" providerId="ADAL" clId="{92AEB30F-DE70-4868-9E63-75D2E946CD19}" dt="2022-08-18T08:23:28.018" v="1983" actId="20577"/>
          <ac:spMkLst>
            <pc:docMk/>
            <pc:sldMk cId="158772516" sldId="1643"/>
            <ac:spMk id="3" creationId="{5B38CFFE-30F0-4A34-EEF9-4931CF7D169C}"/>
          </ac:spMkLst>
        </pc:spChg>
      </pc:sldChg>
      <pc:sldChg chg="addSp modSp new mod">
        <pc:chgData name="Darebník Vladimír" userId="6fa8f1e4-65d8-464f-8752-af11327a1e09" providerId="ADAL" clId="{92AEB30F-DE70-4868-9E63-75D2E946CD19}" dt="2022-08-18T08:35:49.558" v="2049" actId="20577"/>
        <pc:sldMkLst>
          <pc:docMk/>
          <pc:sldMk cId="268239700" sldId="1644"/>
        </pc:sldMkLst>
        <pc:spChg chg="mod">
          <ac:chgData name="Darebník Vladimír" userId="6fa8f1e4-65d8-464f-8752-af11327a1e09" providerId="ADAL" clId="{92AEB30F-DE70-4868-9E63-75D2E946CD19}" dt="2022-08-18T08:35:49.558" v="2049" actId="20577"/>
          <ac:spMkLst>
            <pc:docMk/>
            <pc:sldMk cId="268239700" sldId="1644"/>
            <ac:spMk id="2" creationId="{038400DE-9BA4-85EF-8BFA-3475EAF6289A}"/>
          </ac:spMkLst>
        </pc:spChg>
        <pc:graphicFrameChg chg="add mod">
          <ac:chgData name="Darebník Vladimír" userId="6fa8f1e4-65d8-464f-8752-af11327a1e09" providerId="ADAL" clId="{92AEB30F-DE70-4868-9E63-75D2E946CD19}" dt="2022-08-18T08:35:10.817" v="2007" actId="14100"/>
          <ac:graphicFrameMkLst>
            <pc:docMk/>
            <pc:sldMk cId="268239700" sldId="1644"/>
            <ac:graphicFrameMk id="3" creationId="{1DA66F44-3209-D4EB-03ED-D55F0A4B553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rebnik\Documents\2019\UVDL\spot&#345;ebn&#237;%20da&#328;\spot&#345;ebn&#237;%20dan&#328;%20EU%20a%20mzdy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rjelinek-my.sharepoint.com/personal/darebnik_rjelinek_cz/Documents/Dokumenty/2022/UVDL/spot&#345;eba%20alkoholu/spot&#345;eba%20alkoholu%201989_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rjelinek-my.sharepoint.com/personal/darebnik_rjelinek_cz/Documents/Dokumenty/2022/UVDL/spot&#345;ebn&#237;%20da&#328;/GRC_vyber_SPD_2004_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rjelinek-my.sharepoint.com/personal/darebnik_rjelinek_cz/Documents/Dokumenty/2022/UVDL/spot&#345;ebn&#237;%20da&#328;/GRC_vyber_SPD_2004_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rjelinek-my.sharepoint.com/personal/darebnik_rjelinek_cz/Documents/Dokumenty/2022/UVDL/spot&#345;ebn&#237;%20da&#328;/GRC_vyber_SPD_2004_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rjelinek-my.sharepoint.com/personal/darebnik_rjelinek_cz/Documents/Dokumenty/2022/UVDL/spot&#345;ebn&#237;%20da&#328;/GRC_vyber_SPD_2004_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rjelinek-my.sharepoint.com/personal/darebnik_rjelinek_cz/Documents/Dokumenty/2022/UVDL/spot&#345;ebn&#237;%20da&#328;/GRC_vyber_SPD_2004_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rjelinek-my.sharepoint.com/personal/darebnik_rjelinek_cz/Documents/Dokumenty/2022/UVDL/spot&#345;ebn&#237;%20da&#328;/GRC_vyber_SPD_2004_20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rjelinek-my.sharepoint.com/personal/darebnik_rjelinek_cz/Documents/Dokumenty/2022/UVDL/spot&#345;ebn&#237;%20da&#328;/CP.FIS-006-2022%20%20Tax%20Table%20January%20202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Spotřeba alkoholu v České republice 1989-2020</a:t>
            </a:r>
          </a:p>
          <a:p>
            <a:pPr>
              <a:defRPr/>
            </a:pPr>
            <a:r>
              <a:rPr lang="cs-CZ" sz="1100"/>
              <a:t>zdroj: Český statistický úřad</a:t>
            </a:r>
          </a:p>
        </c:rich>
      </c:tx>
      <c:layout>
        <c:manualLayout>
          <c:xMode val="edge"/>
          <c:yMode val="edge"/>
          <c:x val="0.31252750690931846"/>
          <c:y val="1.5948963317384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3.8578621380936658E-2"/>
          <c:y val="0.16114832535885168"/>
          <c:w val="0.84103584734027448"/>
          <c:h val="0.7339763151615617"/>
        </c:manualLayout>
      </c:layout>
      <c:lineChart>
        <c:grouping val="standard"/>
        <c:varyColors val="0"/>
        <c:ser>
          <c:idx val="0"/>
          <c:order val="0"/>
          <c:tx>
            <c:strRef>
              <c:f>alkohol!$A$7</c:f>
              <c:strCache>
                <c:ptCount val="1"/>
                <c:pt idx="0">
                  <c:v>Lihoviny                                           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(alkohol!$D$2,alkohol!$F$2:$AC$2,alkohol!$AE$2:$AH$2)</c:f>
              <c:numCache>
                <c:formatCode>General</c:formatCode>
                <c:ptCount val="29"/>
                <c:pt idx="0">
                  <c:v>1990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</c:numCache>
              <c:extLst/>
            </c:numRef>
          </c:cat>
          <c:val>
            <c:numRef>
              <c:f>(alkohol!$D$8,alkohol!$F$8:$AC$8,alkohol!$AE$8:$AH$8)</c:f>
              <c:numCache>
                <c:formatCode>0.0</c:formatCode>
                <c:ptCount val="29"/>
                <c:pt idx="0">
                  <c:v>2.9</c:v>
                </c:pt>
                <c:pt idx="1">
                  <c:v>3.2</c:v>
                </c:pt>
                <c:pt idx="2">
                  <c:v>3.1</c:v>
                </c:pt>
                <c:pt idx="3">
                  <c:v>3.2</c:v>
                </c:pt>
                <c:pt idx="4">
                  <c:v>3.2</c:v>
                </c:pt>
                <c:pt idx="5">
                  <c:v>3.2</c:v>
                </c:pt>
                <c:pt idx="6">
                  <c:v>3.3</c:v>
                </c:pt>
                <c:pt idx="7">
                  <c:v>3.3</c:v>
                </c:pt>
                <c:pt idx="8">
                  <c:v>3.3</c:v>
                </c:pt>
                <c:pt idx="9">
                  <c:v>3.3</c:v>
                </c:pt>
                <c:pt idx="10">
                  <c:v>3.3</c:v>
                </c:pt>
                <c:pt idx="11">
                  <c:v>3.3</c:v>
                </c:pt>
                <c:pt idx="12">
                  <c:v>3.4</c:v>
                </c:pt>
                <c:pt idx="13">
                  <c:v>3</c:v>
                </c:pt>
                <c:pt idx="14">
                  <c:v>3.1</c:v>
                </c:pt>
                <c:pt idx="15">
                  <c:v>3.2</c:v>
                </c:pt>
                <c:pt idx="16">
                  <c:v>3.3</c:v>
                </c:pt>
                <c:pt idx="17">
                  <c:v>3.23</c:v>
                </c:pt>
                <c:pt idx="18">
                  <c:v>3.27</c:v>
                </c:pt>
                <c:pt idx="19">
                  <c:v>2.8</c:v>
                </c:pt>
                <c:pt idx="20">
                  <c:v>2.76</c:v>
                </c:pt>
                <c:pt idx="21">
                  <c:v>2.69</c:v>
                </c:pt>
                <c:pt idx="22">
                  <c:v>2.61</c:v>
                </c:pt>
                <c:pt idx="23">
                  <c:v>2.69</c:v>
                </c:pt>
                <c:pt idx="24">
                  <c:v>2.75</c:v>
                </c:pt>
                <c:pt idx="25">
                  <c:v>2.76</c:v>
                </c:pt>
                <c:pt idx="26" formatCode="#\ ##0.0_ ;\-#\ ##0.0\ ">
                  <c:v>2.78</c:v>
                </c:pt>
                <c:pt idx="27">
                  <c:v>2.82</c:v>
                </c:pt>
                <c:pt idx="28">
                  <c:v>2.81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E735-4D45-8296-793BE067B8A0}"/>
            </c:ext>
          </c:extLst>
        </c:ser>
        <c:ser>
          <c:idx val="1"/>
          <c:order val="1"/>
          <c:tx>
            <c:strRef>
              <c:f>alkohol!$A$10</c:f>
              <c:strCache>
                <c:ptCount val="1"/>
                <c:pt idx="0">
                  <c:v>Víno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(alkohol!$D$2,alkohol!$F$2:$AC$2,alkohol!$AE$2:$AH$2)</c:f>
              <c:numCache>
                <c:formatCode>General</c:formatCode>
                <c:ptCount val="29"/>
                <c:pt idx="0">
                  <c:v>1990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</c:numCache>
              <c:extLst/>
            </c:numRef>
          </c:cat>
          <c:val>
            <c:numRef>
              <c:f>(alkohol!$D$11,alkohol!$F$11:$AC$11,alkohol!$AE$11:$AH$11)</c:f>
              <c:numCache>
                <c:formatCode>0.0</c:formatCode>
                <c:ptCount val="29"/>
                <c:pt idx="0">
                  <c:v>1.7</c:v>
                </c:pt>
                <c:pt idx="1">
                  <c:v>1.7</c:v>
                </c:pt>
                <c:pt idx="2">
                  <c:v>1.8</c:v>
                </c:pt>
                <c:pt idx="3">
                  <c:v>1.8</c:v>
                </c:pt>
                <c:pt idx="4">
                  <c:v>1.8</c:v>
                </c:pt>
                <c:pt idx="5">
                  <c:v>1.8</c:v>
                </c:pt>
                <c:pt idx="6">
                  <c:v>1.9</c:v>
                </c:pt>
                <c:pt idx="7">
                  <c:v>1.9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1.9</c:v>
                </c:pt>
                <c:pt idx="12">
                  <c:v>1.9</c:v>
                </c:pt>
                <c:pt idx="13">
                  <c:v>1.9</c:v>
                </c:pt>
                <c:pt idx="14">
                  <c:v>1.9</c:v>
                </c:pt>
                <c:pt idx="15">
                  <c:v>2</c:v>
                </c:pt>
                <c:pt idx="16">
                  <c:v>2.1</c:v>
                </c:pt>
                <c:pt idx="17">
                  <c:v>2.11</c:v>
                </c:pt>
                <c:pt idx="18">
                  <c:v>2.13</c:v>
                </c:pt>
                <c:pt idx="19">
                  <c:v>2.21</c:v>
                </c:pt>
                <c:pt idx="20">
                  <c:v>2.21</c:v>
                </c:pt>
                <c:pt idx="21">
                  <c:v>2.27</c:v>
                </c:pt>
                <c:pt idx="22">
                  <c:v>2.16</c:v>
                </c:pt>
                <c:pt idx="23">
                  <c:v>2.25</c:v>
                </c:pt>
                <c:pt idx="24">
                  <c:v>2.17</c:v>
                </c:pt>
                <c:pt idx="25">
                  <c:v>2.2400000000000002</c:v>
                </c:pt>
                <c:pt idx="26" formatCode="#\ ##0.0_ ;\-#\ ##0.0\ ">
                  <c:v>2.36</c:v>
                </c:pt>
                <c:pt idx="27">
                  <c:v>2.34</c:v>
                </c:pt>
                <c:pt idx="28">
                  <c:v>2.29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E735-4D45-8296-793BE067B8A0}"/>
            </c:ext>
          </c:extLst>
        </c:ser>
        <c:ser>
          <c:idx val="2"/>
          <c:order val="2"/>
          <c:tx>
            <c:strRef>
              <c:f>alkohol!$A$15</c:f>
              <c:strCache>
                <c:ptCount val="1"/>
                <c:pt idx="0">
                  <c:v>Pivo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(alkohol!$D$2,alkohol!$F$2:$AC$2,alkohol!$AE$2:$AH$2)</c:f>
              <c:numCache>
                <c:formatCode>General</c:formatCode>
                <c:ptCount val="29"/>
                <c:pt idx="0">
                  <c:v>1990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</c:numCache>
              <c:extLst/>
            </c:numRef>
          </c:cat>
          <c:val>
            <c:numRef>
              <c:f>(alkohol!$D$16,alkohol!$F$16:$AC$16,alkohol!$AE$16:$AH$16)</c:f>
              <c:numCache>
                <c:formatCode>0.0</c:formatCode>
                <c:ptCount val="29"/>
                <c:pt idx="0">
                  <c:v>4.3</c:v>
                </c:pt>
                <c:pt idx="1">
                  <c:v>4.5</c:v>
                </c:pt>
                <c:pt idx="2">
                  <c:v>4.3</c:v>
                </c:pt>
                <c:pt idx="3">
                  <c:v>4.4000000000000004</c:v>
                </c:pt>
                <c:pt idx="4">
                  <c:v>4.4000000000000004</c:v>
                </c:pt>
                <c:pt idx="5">
                  <c:v>4.5</c:v>
                </c:pt>
                <c:pt idx="6">
                  <c:v>4.5999999999999996</c:v>
                </c:pt>
                <c:pt idx="7">
                  <c:v>4.5999999999999996</c:v>
                </c:pt>
                <c:pt idx="8">
                  <c:v>4.5999999999999996</c:v>
                </c:pt>
                <c:pt idx="9">
                  <c:v>4.5999999999999996</c:v>
                </c:pt>
                <c:pt idx="10">
                  <c:v>4.5999999999999996</c:v>
                </c:pt>
                <c:pt idx="11">
                  <c:v>4.8</c:v>
                </c:pt>
                <c:pt idx="12">
                  <c:v>4.9000000000000004</c:v>
                </c:pt>
                <c:pt idx="13">
                  <c:v>4.9000000000000004</c:v>
                </c:pt>
                <c:pt idx="14">
                  <c:v>5.2</c:v>
                </c:pt>
                <c:pt idx="15">
                  <c:v>5</c:v>
                </c:pt>
                <c:pt idx="16">
                  <c:v>5</c:v>
                </c:pt>
                <c:pt idx="17">
                  <c:v>5.15</c:v>
                </c:pt>
                <c:pt idx="18">
                  <c:v>4.97</c:v>
                </c:pt>
                <c:pt idx="19">
                  <c:v>4.79</c:v>
                </c:pt>
                <c:pt idx="20">
                  <c:v>4.84</c:v>
                </c:pt>
                <c:pt idx="21">
                  <c:v>4.96</c:v>
                </c:pt>
                <c:pt idx="22">
                  <c:v>5</c:v>
                </c:pt>
                <c:pt idx="23">
                  <c:v>5.01</c:v>
                </c:pt>
                <c:pt idx="24">
                  <c:v>4.84</c:v>
                </c:pt>
                <c:pt idx="25">
                  <c:v>4.76</c:v>
                </c:pt>
                <c:pt idx="26" formatCode="#\ ##0.0_ ;\-#\ ##0.0\ ">
                  <c:v>4.79</c:v>
                </c:pt>
                <c:pt idx="27">
                  <c:v>4.82</c:v>
                </c:pt>
                <c:pt idx="28">
                  <c:v>4.62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5-E735-4D45-8296-793BE067B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7032320"/>
        <c:axId val="447033632"/>
      </c:lineChart>
      <c:catAx>
        <c:axId val="44703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7033632"/>
        <c:crosses val="autoZero"/>
        <c:auto val="1"/>
        <c:lblAlgn val="ctr"/>
        <c:lblOffset val="100"/>
        <c:noMultiLvlLbl val="0"/>
      </c:catAx>
      <c:valAx>
        <c:axId val="44703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70323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dTable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759354161893622"/>
          <c:y val="0.37477516713216452"/>
          <c:w val="0.10117623888131899"/>
          <c:h val="0.368677620833815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Average wage NET income in European Union (EUR, January 2019)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List1!$L$8:$L$35</c:f>
              <c:strCache>
                <c:ptCount val="28"/>
                <c:pt idx="0">
                  <c:v>BULGARIA*</c:v>
                </c:pt>
                <c:pt idx="1">
                  <c:v>ROMANIA*</c:v>
                </c:pt>
                <c:pt idx="2">
                  <c:v>HUNGARY*</c:v>
                </c:pt>
                <c:pt idx="3">
                  <c:v>LITHUANIA</c:v>
                </c:pt>
                <c:pt idx="4">
                  <c:v>LATVIA</c:v>
                </c:pt>
                <c:pt idx="5">
                  <c:v>POLAND*</c:v>
                </c:pt>
                <c:pt idx="6">
                  <c:v>SLOVAKIA</c:v>
                </c:pt>
                <c:pt idx="7">
                  <c:v>CROATIA*</c:v>
                </c:pt>
                <c:pt idx="8">
                  <c:v>GREECE</c:v>
                </c:pt>
                <c:pt idx="9">
                  <c:v>CZECH REPUBLIC*</c:v>
                </c:pt>
                <c:pt idx="10">
                  <c:v>PORTUGAL</c:v>
                </c:pt>
                <c:pt idx="11">
                  <c:v>ESTONIA</c:v>
                </c:pt>
                <c:pt idx="12">
                  <c:v>SLOVENIA</c:v>
                </c:pt>
                <c:pt idx="13">
                  <c:v>CYPRUS</c:v>
                </c:pt>
                <c:pt idx="14">
                  <c:v>SPAIN</c:v>
                </c:pt>
                <c:pt idx="15">
                  <c:v>ITALY</c:v>
                </c:pt>
                <c:pt idx="16">
                  <c:v>AUSTRIA</c:v>
                </c:pt>
                <c:pt idx="17">
                  <c:v>MALTA</c:v>
                </c:pt>
                <c:pt idx="18">
                  <c:v>UNITED KINGDOM*</c:v>
                </c:pt>
                <c:pt idx="19">
                  <c:v>NETHERLANDS</c:v>
                </c:pt>
                <c:pt idx="20">
                  <c:v>BELGIUM</c:v>
                </c:pt>
                <c:pt idx="21">
                  <c:v>FRANCE</c:v>
                </c:pt>
                <c:pt idx="22">
                  <c:v>GERMANY</c:v>
                </c:pt>
                <c:pt idx="23">
                  <c:v>SWEDEN*</c:v>
                </c:pt>
                <c:pt idx="24">
                  <c:v>FINLAND</c:v>
                </c:pt>
                <c:pt idx="25">
                  <c:v>IRELAND</c:v>
                </c:pt>
                <c:pt idx="26">
                  <c:v>DENMARK*</c:v>
                </c:pt>
                <c:pt idx="27">
                  <c:v>LUXEMBOURG</c:v>
                </c:pt>
              </c:strCache>
            </c:strRef>
          </c:cat>
          <c:val>
            <c:numRef>
              <c:f>List1!$M$8:$M$35</c:f>
              <c:numCache>
                <c:formatCode>General</c:formatCode>
                <c:ptCount val="28"/>
              </c:numCache>
            </c:numRef>
          </c:val>
          <c:extLst>
            <c:ext xmlns:c16="http://schemas.microsoft.com/office/drawing/2014/chart" uri="{C3380CC4-5D6E-409C-BE32-E72D297353CC}">
              <c16:uniqueId val="{00000000-F136-4CB8-A02C-093AFC916CA1}"/>
            </c:ext>
          </c:extLst>
        </c:ser>
        <c:ser>
          <c:idx val="6"/>
          <c:order val="6"/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136-4CB8-A02C-093AFC916CA1}"/>
              </c:ext>
            </c:extLst>
          </c:dPt>
          <c:cat>
            <c:strRef>
              <c:f>List1!$L$8:$L$35</c:f>
              <c:strCache>
                <c:ptCount val="28"/>
                <c:pt idx="0">
                  <c:v>BULGARIA*</c:v>
                </c:pt>
                <c:pt idx="1">
                  <c:v>ROMANIA*</c:v>
                </c:pt>
                <c:pt idx="2">
                  <c:v>HUNGARY*</c:v>
                </c:pt>
                <c:pt idx="3">
                  <c:v>LITHUANIA</c:v>
                </c:pt>
                <c:pt idx="4">
                  <c:v>LATVIA</c:v>
                </c:pt>
                <c:pt idx="5">
                  <c:v>POLAND*</c:v>
                </c:pt>
                <c:pt idx="6">
                  <c:v>SLOVAKIA</c:v>
                </c:pt>
                <c:pt idx="7">
                  <c:v>CROATIA*</c:v>
                </c:pt>
                <c:pt idx="8">
                  <c:v>GREECE</c:v>
                </c:pt>
                <c:pt idx="9">
                  <c:v>CZECH REPUBLIC*</c:v>
                </c:pt>
                <c:pt idx="10">
                  <c:v>PORTUGAL</c:v>
                </c:pt>
                <c:pt idx="11">
                  <c:v>ESTONIA</c:v>
                </c:pt>
                <c:pt idx="12">
                  <c:v>SLOVENIA</c:v>
                </c:pt>
                <c:pt idx="13">
                  <c:v>CYPRUS</c:v>
                </c:pt>
                <c:pt idx="14">
                  <c:v>SPAIN</c:v>
                </c:pt>
                <c:pt idx="15">
                  <c:v>ITALY</c:v>
                </c:pt>
                <c:pt idx="16">
                  <c:v>AUSTRIA</c:v>
                </c:pt>
                <c:pt idx="17">
                  <c:v>MALTA</c:v>
                </c:pt>
                <c:pt idx="18">
                  <c:v>UNITED KINGDOM*</c:v>
                </c:pt>
                <c:pt idx="19">
                  <c:v>NETHERLANDS</c:v>
                </c:pt>
                <c:pt idx="20">
                  <c:v>BELGIUM</c:v>
                </c:pt>
                <c:pt idx="21">
                  <c:v>FRANCE</c:v>
                </c:pt>
                <c:pt idx="22">
                  <c:v>GERMANY</c:v>
                </c:pt>
                <c:pt idx="23">
                  <c:v>SWEDEN*</c:v>
                </c:pt>
                <c:pt idx="24">
                  <c:v>FINLAND</c:v>
                </c:pt>
                <c:pt idx="25">
                  <c:v>IRELAND</c:v>
                </c:pt>
                <c:pt idx="26">
                  <c:v>DENMARK*</c:v>
                </c:pt>
                <c:pt idx="27">
                  <c:v>LUXEMBOURG</c:v>
                </c:pt>
              </c:strCache>
            </c:strRef>
          </c:cat>
          <c:val>
            <c:numRef>
              <c:f>List1!$S$8:$S$35</c:f>
              <c:numCache>
                <c:formatCode>General</c:formatCode>
                <c:ptCount val="28"/>
                <c:pt idx="0">
                  <c:v>455</c:v>
                </c:pt>
                <c:pt idx="1">
                  <c:v>599</c:v>
                </c:pt>
                <c:pt idx="2">
                  <c:v>701</c:v>
                </c:pt>
                <c:pt idx="3">
                  <c:v>728</c:v>
                </c:pt>
                <c:pt idx="4">
                  <c:v>744</c:v>
                </c:pt>
                <c:pt idx="5">
                  <c:v>830</c:v>
                </c:pt>
                <c:pt idx="6">
                  <c:v>845</c:v>
                </c:pt>
                <c:pt idx="7">
                  <c:v>847</c:v>
                </c:pt>
                <c:pt idx="8">
                  <c:v>890</c:v>
                </c:pt>
                <c:pt idx="9">
                  <c:v>920</c:v>
                </c:pt>
                <c:pt idx="10">
                  <c:v>925</c:v>
                </c:pt>
                <c:pt idx="11">
                  <c:v>1086</c:v>
                </c:pt>
                <c:pt idx="12">
                  <c:v>1086</c:v>
                </c:pt>
                <c:pt idx="13">
                  <c:v>1658</c:v>
                </c:pt>
                <c:pt idx="14">
                  <c:v>1749</c:v>
                </c:pt>
                <c:pt idx="15">
                  <c:v>1758</c:v>
                </c:pt>
                <c:pt idx="16" formatCode="#,##0">
                  <c:v>1826</c:v>
                </c:pt>
                <c:pt idx="17">
                  <c:v>2044</c:v>
                </c:pt>
                <c:pt idx="18">
                  <c:v>2047</c:v>
                </c:pt>
                <c:pt idx="19">
                  <c:v>2155</c:v>
                </c:pt>
                <c:pt idx="20">
                  <c:v>2170</c:v>
                </c:pt>
                <c:pt idx="21">
                  <c:v>2225</c:v>
                </c:pt>
                <c:pt idx="22">
                  <c:v>2315</c:v>
                </c:pt>
                <c:pt idx="23">
                  <c:v>2458</c:v>
                </c:pt>
                <c:pt idx="24">
                  <c:v>2509</c:v>
                </c:pt>
                <c:pt idx="25">
                  <c:v>2525</c:v>
                </c:pt>
                <c:pt idx="26">
                  <c:v>3263</c:v>
                </c:pt>
                <c:pt idx="27">
                  <c:v>3416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36-4CB8-A02C-093AFC916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5859432"/>
        <c:axId val="49586435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List1!$L$8:$L$35</c15:sqref>
                        </c15:formulaRef>
                      </c:ext>
                    </c:extLst>
                    <c:strCache>
                      <c:ptCount val="28"/>
                      <c:pt idx="0">
                        <c:v>BULGARIA*</c:v>
                      </c:pt>
                      <c:pt idx="1">
                        <c:v>ROMANIA*</c:v>
                      </c:pt>
                      <c:pt idx="2">
                        <c:v>HUNGARY*</c:v>
                      </c:pt>
                      <c:pt idx="3">
                        <c:v>LITHUANIA</c:v>
                      </c:pt>
                      <c:pt idx="4">
                        <c:v>LATVIA</c:v>
                      </c:pt>
                      <c:pt idx="5">
                        <c:v>POLAND*</c:v>
                      </c:pt>
                      <c:pt idx="6">
                        <c:v>SLOVAKIA</c:v>
                      </c:pt>
                      <c:pt idx="7">
                        <c:v>CROATIA*</c:v>
                      </c:pt>
                      <c:pt idx="8">
                        <c:v>GREECE</c:v>
                      </c:pt>
                      <c:pt idx="9">
                        <c:v>CZECH REPUBLIC*</c:v>
                      </c:pt>
                      <c:pt idx="10">
                        <c:v>PORTUGAL</c:v>
                      </c:pt>
                      <c:pt idx="11">
                        <c:v>ESTONIA</c:v>
                      </c:pt>
                      <c:pt idx="12">
                        <c:v>SLOVENIA</c:v>
                      </c:pt>
                      <c:pt idx="13">
                        <c:v>CYPRUS</c:v>
                      </c:pt>
                      <c:pt idx="14">
                        <c:v>SPAIN</c:v>
                      </c:pt>
                      <c:pt idx="15">
                        <c:v>ITALY</c:v>
                      </c:pt>
                      <c:pt idx="16">
                        <c:v>AUSTRIA</c:v>
                      </c:pt>
                      <c:pt idx="17">
                        <c:v>MALTA</c:v>
                      </c:pt>
                      <c:pt idx="18">
                        <c:v>UNITED KINGDOM*</c:v>
                      </c:pt>
                      <c:pt idx="19">
                        <c:v>NETHERLANDS</c:v>
                      </c:pt>
                      <c:pt idx="20">
                        <c:v>BELGIUM</c:v>
                      </c:pt>
                      <c:pt idx="21">
                        <c:v>FRANCE</c:v>
                      </c:pt>
                      <c:pt idx="22">
                        <c:v>GERMANY</c:v>
                      </c:pt>
                      <c:pt idx="23">
                        <c:v>SWEDEN*</c:v>
                      </c:pt>
                      <c:pt idx="24">
                        <c:v>FINLAND</c:v>
                      </c:pt>
                      <c:pt idx="25">
                        <c:v>IRELAND</c:v>
                      </c:pt>
                      <c:pt idx="26">
                        <c:v>DENMARK*</c:v>
                      </c:pt>
                      <c:pt idx="27">
                        <c:v>LUXEMBOURG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List1!$N$8:$N$35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28"/>
                      <c:pt idx="0">
                        <c:v>562.42969628796402</c:v>
                      </c:pt>
                      <c:pt idx="1">
                        <c:v>720.82043681067182</c:v>
                      </c:pt>
                      <c:pt idx="2">
                        <c:v>1070.4630105317235</c:v>
                      </c:pt>
                      <c:pt idx="3">
                        <c:v>1665.04</c:v>
                      </c:pt>
                      <c:pt idx="4">
                        <c:v>1670</c:v>
                      </c:pt>
                      <c:pt idx="5">
                        <c:v>1322.4520077900399</c:v>
                      </c:pt>
                      <c:pt idx="6">
                        <c:v>1080</c:v>
                      </c:pt>
                      <c:pt idx="7">
                        <c:v>706.9494464452448</c:v>
                      </c:pt>
                      <c:pt idx="8">
                        <c:v>2550.35</c:v>
                      </c:pt>
                      <c:pt idx="9">
                        <c:v>1096.3646855164454</c:v>
                      </c:pt>
                      <c:pt idx="10">
                        <c:v>1386.93</c:v>
                      </c:pt>
                      <c:pt idx="11">
                        <c:v>2508</c:v>
                      </c:pt>
                      <c:pt idx="12">
                        <c:v>1320</c:v>
                      </c:pt>
                      <c:pt idx="13">
                        <c:v>956.82</c:v>
                      </c:pt>
                      <c:pt idx="14">
                        <c:v>958.94</c:v>
                      </c:pt>
                      <c:pt idx="15">
                        <c:v>1035.52</c:v>
                      </c:pt>
                      <c:pt idx="16">
                        <c:v>1200</c:v>
                      </c:pt>
                      <c:pt idx="17">
                        <c:v>1400</c:v>
                      </c:pt>
                      <c:pt idx="18">
                        <c:v>3250.4693614422404</c:v>
                      </c:pt>
                      <c:pt idx="19">
                        <c:v>1686</c:v>
                      </c:pt>
                      <c:pt idx="20">
                        <c:v>2992.7942000000003</c:v>
                      </c:pt>
                      <c:pt idx="21">
                        <c:v>1741.04</c:v>
                      </c:pt>
                      <c:pt idx="22">
                        <c:v>1303</c:v>
                      </c:pt>
                      <c:pt idx="23">
                        <c:v>5378.0646504606739</c:v>
                      </c:pt>
                      <c:pt idx="24">
                        <c:v>4785</c:v>
                      </c:pt>
                      <c:pt idx="25">
                        <c:v>4257</c:v>
                      </c:pt>
                      <c:pt idx="26">
                        <c:v>2015.6413770861889</c:v>
                      </c:pt>
                      <c:pt idx="27">
                        <c:v>1041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F136-4CB8-A02C-093AFC916CA1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List1!$L$8:$L$35</c15:sqref>
                        </c15:formulaRef>
                      </c:ext>
                    </c:extLst>
                    <c:strCache>
                      <c:ptCount val="28"/>
                      <c:pt idx="0">
                        <c:v>BULGARIA*</c:v>
                      </c:pt>
                      <c:pt idx="1">
                        <c:v>ROMANIA*</c:v>
                      </c:pt>
                      <c:pt idx="2">
                        <c:v>HUNGARY*</c:v>
                      </c:pt>
                      <c:pt idx="3">
                        <c:v>LITHUANIA</c:v>
                      </c:pt>
                      <c:pt idx="4">
                        <c:v>LATVIA</c:v>
                      </c:pt>
                      <c:pt idx="5">
                        <c:v>POLAND*</c:v>
                      </c:pt>
                      <c:pt idx="6">
                        <c:v>SLOVAKIA</c:v>
                      </c:pt>
                      <c:pt idx="7">
                        <c:v>CROATIA*</c:v>
                      </c:pt>
                      <c:pt idx="8">
                        <c:v>GREECE</c:v>
                      </c:pt>
                      <c:pt idx="9">
                        <c:v>CZECH REPUBLIC*</c:v>
                      </c:pt>
                      <c:pt idx="10">
                        <c:v>PORTUGAL</c:v>
                      </c:pt>
                      <c:pt idx="11">
                        <c:v>ESTONIA</c:v>
                      </c:pt>
                      <c:pt idx="12">
                        <c:v>SLOVENIA</c:v>
                      </c:pt>
                      <c:pt idx="13">
                        <c:v>CYPRUS</c:v>
                      </c:pt>
                      <c:pt idx="14">
                        <c:v>SPAIN</c:v>
                      </c:pt>
                      <c:pt idx="15">
                        <c:v>ITALY</c:v>
                      </c:pt>
                      <c:pt idx="16">
                        <c:v>AUSTRIA</c:v>
                      </c:pt>
                      <c:pt idx="17">
                        <c:v>MALTA</c:v>
                      </c:pt>
                      <c:pt idx="18">
                        <c:v>UNITED KINGDOM*</c:v>
                      </c:pt>
                      <c:pt idx="19">
                        <c:v>NETHERLANDS</c:v>
                      </c:pt>
                      <c:pt idx="20">
                        <c:v>BELGIUM</c:v>
                      </c:pt>
                      <c:pt idx="21">
                        <c:v>FRANCE</c:v>
                      </c:pt>
                      <c:pt idx="22">
                        <c:v>GERMANY</c:v>
                      </c:pt>
                      <c:pt idx="23">
                        <c:v>SWEDEN*</c:v>
                      </c:pt>
                      <c:pt idx="24">
                        <c:v>FINLAND</c:v>
                      </c:pt>
                      <c:pt idx="25">
                        <c:v>IRELAND</c:v>
                      </c:pt>
                      <c:pt idx="26">
                        <c:v>DENMARK*</c:v>
                      </c:pt>
                      <c:pt idx="27">
                        <c:v>LUXEMBOURG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List1!$O$8:$O$35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28"/>
                      <c:pt idx="0">
                        <c:v>256</c:v>
                      </c:pt>
                      <c:pt idx="1">
                        <c:v>480.54986413240914</c:v>
                      </c:pt>
                      <c:pt idx="2">
                        <c:v>455.23303935839255</c:v>
                      </c:pt>
                      <c:pt idx="3">
                        <c:v>1469.5555555555554</c:v>
                      </c:pt>
                      <c:pt idx="4">
                        <c:v>833.33333333333337</c:v>
                      </c:pt>
                      <c:pt idx="5">
                        <c:v>409.59535070635877</c:v>
                      </c:pt>
                      <c:pt idx="6">
                        <c:v>468</c:v>
                      </c:pt>
                      <c:pt idx="7">
                        <c:v>592.82972448238559</c:v>
                      </c:pt>
                      <c:pt idx="8">
                        <c:v>589.88888888888891</c:v>
                      </c:pt>
                      <c:pt idx="9">
                        <c:v>500.09617234083476</c:v>
                      </c:pt>
                      <c:pt idx="10">
                        <c:v>422.77777777777777</c:v>
                      </c:pt>
                      <c:pt idx="11">
                        <c:v>1607.3888888888889</c:v>
                      </c:pt>
                      <c:pt idx="12">
                        <c:v>733.33333333333337</c:v>
                      </c:pt>
                      <c:pt idx="13">
                        <c:v>250</c:v>
                      </c:pt>
                      <c:pt idx="14">
                        <c:v>356.27777777777777</c:v>
                      </c:pt>
                      <c:pt idx="15">
                        <c:v>492.61111111111114</c:v>
                      </c:pt>
                      <c:pt idx="16">
                        <c:v>444.44444444444446</c:v>
                      </c:pt>
                      <c:pt idx="17">
                        <c:v>844.44444444444446</c:v>
                      </c:pt>
                      <c:pt idx="18">
                        <c:v>2417.934005393573</c:v>
                      </c:pt>
                      <c:pt idx="19">
                        <c:v>829.44444444444457</c:v>
                      </c:pt>
                      <c:pt idx="20">
                        <c:v>876.55111111111114</c:v>
                      </c:pt>
                      <c:pt idx="21">
                        <c:v>1048.8333333333333</c:v>
                      </c:pt>
                      <c:pt idx="22">
                        <c:v>850</c:v>
                      </c:pt>
                      <c:pt idx="23">
                        <c:v>3168.9020757783451</c:v>
                      </c:pt>
                      <c:pt idx="24">
                        <c:v>3988.8888888888891</c:v>
                      </c:pt>
                      <c:pt idx="25">
                        <c:v>3424.7222222222226</c:v>
                      </c:pt>
                      <c:pt idx="26">
                        <c:v>1160.8601264329718</c:v>
                      </c:pt>
                      <c:pt idx="27">
                        <c:v>371.83333333333337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136-4CB8-A02C-093AFC916CA1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List1!$L$8:$L$35</c15:sqref>
                        </c15:formulaRef>
                      </c:ext>
                    </c:extLst>
                    <c:strCache>
                      <c:ptCount val="28"/>
                      <c:pt idx="0">
                        <c:v>BULGARIA*</c:v>
                      </c:pt>
                      <c:pt idx="1">
                        <c:v>ROMANIA*</c:v>
                      </c:pt>
                      <c:pt idx="2">
                        <c:v>HUNGARY*</c:v>
                      </c:pt>
                      <c:pt idx="3">
                        <c:v>LITHUANIA</c:v>
                      </c:pt>
                      <c:pt idx="4">
                        <c:v>LATVIA</c:v>
                      </c:pt>
                      <c:pt idx="5">
                        <c:v>POLAND*</c:v>
                      </c:pt>
                      <c:pt idx="6">
                        <c:v>SLOVAKIA</c:v>
                      </c:pt>
                      <c:pt idx="7">
                        <c:v>CROATIA*</c:v>
                      </c:pt>
                      <c:pt idx="8">
                        <c:v>GREECE</c:v>
                      </c:pt>
                      <c:pt idx="9">
                        <c:v>CZECH REPUBLIC*</c:v>
                      </c:pt>
                      <c:pt idx="10">
                        <c:v>PORTUGAL</c:v>
                      </c:pt>
                      <c:pt idx="11">
                        <c:v>ESTONIA</c:v>
                      </c:pt>
                      <c:pt idx="12">
                        <c:v>SLOVENIA</c:v>
                      </c:pt>
                      <c:pt idx="13">
                        <c:v>CYPRUS</c:v>
                      </c:pt>
                      <c:pt idx="14">
                        <c:v>SPAIN</c:v>
                      </c:pt>
                      <c:pt idx="15">
                        <c:v>ITALY</c:v>
                      </c:pt>
                      <c:pt idx="16">
                        <c:v>AUSTRIA</c:v>
                      </c:pt>
                      <c:pt idx="17">
                        <c:v>MALTA</c:v>
                      </c:pt>
                      <c:pt idx="18">
                        <c:v>UNITED KINGDOM*</c:v>
                      </c:pt>
                      <c:pt idx="19">
                        <c:v>NETHERLANDS</c:v>
                      </c:pt>
                      <c:pt idx="20">
                        <c:v>BELGIUM</c:v>
                      </c:pt>
                      <c:pt idx="21">
                        <c:v>FRANCE</c:v>
                      </c:pt>
                      <c:pt idx="22">
                        <c:v>GERMANY</c:v>
                      </c:pt>
                      <c:pt idx="23">
                        <c:v>SWEDEN*</c:v>
                      </c:pt>
                      <c:pt idx="24">
                        <c:v>FINLAND</c:v>
                      </c:pt>
                      <c:pt idx="25">
                        <c:v>IRELAND</c:v>
                      </c:pt>
                      <c:pt idx="26">
                        <c:v>DENMARK*</c:v>
                      </c:pt>
                      <c:pt idx="27">
                        <c:v>LUXEMBOURG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List1!$P$8:$P$35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2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1496.9999999999998</c:v>
                      </c:pt>
                      <c:pt idx="4">
                        <c:v>836.36363636363637</c:v>
                      </c:pt>
                      <c:pt idx="5">
                        <c:v>333.01577398767415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189.26545454545456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1343.8181818181818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186.36363636363637</c:v>
                      </c:pt>
                      <c:pt idx="18">
                        <c:v>2967.8243220734571</c:v>
                      </c:pt>
                      <c:pt idx="19">
                        <c:v>802.72727272727275</c:v>
                      </c:pt>
                      <c:pt idx="20">
                        <c:v>680.98727272727274</c:v>
                      </c:pt>
                      <c:pt idx="21">
                        <c:v>34.36363636363636</c:v>
                      </c:pt>
                      <c:pt idx="22">
                        <c:v>0</c:v>
                      </c:pt>
                      <c:pt idx="23">
                        <c:v>2477.747124043517</c:v>
                      </c:pt>
                      <c:pt idx="24">
                        <c:v>3481.818181818182</c:v>
                      </c:pt>
                      <c:pt idx="25">
                        <c:v>3862.181818181818</c:v>
                      </c:pt>
                      <c:pt idx="26">
                        <c:v>1418.2785689679183</c:v>
                      </c:pt>
                      <c:pt idx="27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136-4CB8-A02C-093AFC916CA1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List1!$L$8:$L$35</c15:sqref>
                        </c15:formulaRef>
                      </c:ext>
                    </c:extLst>
                    <c:strCache>
                      <c:ptCount val="28"/>
                      <c:pt idx="0">
                        <c:v>BULGARIA*</c:v>
                      </c:pt>
                      <c:pt idx="1">
                        <c:v>ROMANIA*</c:v>
                      </c:pt>
                      <c:pt idx="2">
                        <c:v>HUNGARY*</c:v>
                      </c:pt>
                      <c:pt idx="3">
                        <c:v>LITHUANIA</c:v>
                      </c:pt>
                      <c:pt idx="4">
                        <c:v>LATVIA</c:v>
                      </c:pt>
                      <c:pt idx="5">
                        <c:v>POLAND*</c:v>
                      </c:pt>
                      <c:pt idx="6">
                        <c:v>SLOVAKIA</c:v>
                      </c:pt>
                      <c:pt idx="7">
                        <c:v>CROATIA*</c:v>
                      </c:pt>
                      <c:pt idx="8">
                        <c:v>GREECE</c:v>
                      </c:pt>
                      <c:pt idx="9">
                        <c:v>CZECH REPUBLIC*</c:v>
                      </c:pt>
                      <c:pt idx="10">
                        <c:v>PORTUGAL</c:v>
                      </c:pt>
                      <c:pt idx="11">
                        <c:v>ESTONIA</c:v>
                      </c:pt>
                      <c:pt idx="12">
                        <c:v>SLOVENIA</c:v>
                      </c:pt>
                      <c:pt idx="13">
                        <c:v>CYPRUS</c:v>
                      </c:pt>
                      <c:pt idx="14">
                        <c:v>SPAIN</c:v>
                      </c:pt>
                      <c:pt idx="15">
                        <c:v>ITALY</c:v>
                      </c:pt>
                      <c:pt idx="16">
                        <c:v>AUSTRIA</c:v>
                      </c:pt>
                      <c:pt idx="17">
                        <c:v>MALTA</c:v>
                      </c:pt>
                      <c:pt idx="18">
                        <c:v>UNITED KINGDOM*</c:v>
                      </c:pt>
                      <c:pt idx="19">
                        <c:v>NETHERLANDS</c:v>
                      </c:pt>
                      <c:pt idx="20">
                        <c:v>BELGIUM</c:v>
                      </c:pt>
                      <c:pt idx="21">
                        <c:v>FRANCE</c:v>
                      </c:pt>
                      <c:pt idx="22">
                        <c:v>GERMANY</c:v>
                      </c:pt>
                      <c:pt idx="23">
                        <c:v>SWEDEN*</c:v>
                      </c:pt>
                      <c:pt idx="24">
                        <c:v>FINLAND</c:v>
                      </c:pt>
                      <c:pt idx="25">
                        <c:v>IRELAND</c:v>
                      </c:pt>
                      <c:pt idx="26">
                        <c:v>DENMARK*</c:v>
                      </c:pt>
                      <c:pt idx="27">
                        <c:v>LUXEMBOURG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List1!$Q$8:$Q$35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28"/>
                      <c:pt idx="0">
                        <c:v>192</c:v>
                      </c:pt>
                      <c:pt idx="1">
                        <c:v>179.8247526047343</c:v>
                      </c:pt>
                      <c:pt idx="2">
                        <c:v>520.16439763678397</c:v>
                      </c:pt>
                      <c:pt idx="3">
                        <c:v>711</c:v>
                      </c:pt>
                      <c:pt idx="4">
                        <c:v>680</c:v>
                      </c:pt>
                      <c:pt idx="5">
                        <c:v>451.54409719002132</c:v>
                      </c:pt>
                      <c:pt idx="6">
                        <c:v>358.66152</c:v>
                      </c:pt>
                      <c:pt idx="7">
                        <c:v>533.54675203414695</c:v>
                      </c:pt>
                      <c:pt idx="8">
                        <c:v>1250</c:v>
                      </c:pt>
                      <c:pt idx="9">
                        <c:v>307.75149067128291</c:v>
                      </c:pt>
                      <c:pt idx="10">
                        <c:v>417.8</c:v>
                      </c:pt>
                      <c:pt idx="11">
                        <c:v>1692</c:v>
                      </c:pt>
                      <c:pt idx="12">
                        <c:v>1210</c:v>
                      </c:pt>
                      <c:pt idx="13">
                        <c:v>600</c:v>
                      </c:pt>
                      <c:pt idx="14">
                        <c:v>199.20000000000002</c:v>
                      </c:pt>
                      <c:pt idx="15">
                        <c:v>755</c:v>
                      </c:pt>
                      <c:pt idx="16">
                        <c:v>500</c:v>
                      </c:pt>
                      <c:pt idx="17">
                        <c:v>482.5</c:v>
                      </c:pt>
                      <c:pt idx="18">
                        <c:v>2157.9316428781472</c:v>
                      </c:pt>
                      <c:pt idx="19">
                        <c:v>759.19999999999993</c:v>
                      </c:pt>
                      <c:pt idx="20">
                        <c:v>501.07499999999999</c:v>
                      </c:pt>
                      <c:pt idx="21">
                        <c:v>742</c:v>
                      </c:pt>
                      <c:pt idx="22">
                        <c:v>196.75</c:v>
                      </c:pt>
                      <c:pt idx="23">
                        <c:v>2102.9618447764306</c:v>
                      </c:pt>
                      <c:pt idx="24">
                        <c:v>3555</c:v>
                      </c:pt>
                      <c:pt idx="25">
                        <c:v>2255</c:v>
                      </c:pt>
                      <c:pt idx="26">
                        <c:v>752.77486629578868</c:v>
                      </c:pt>
                      <c:pt idx="27">
                        <c:v>198.39999999999998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F136-4CB8-A02C-093AFC916CA1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List1!$L$8:$L$35</c15:sqref>
                        </c15:formulaRef>
                      </c:ext>
                    </c:extLst>
                    <c:strCache>
                      <c:ptCount val="28"/>
                      <c:pt idx="0">
                        <c:v>BULGARIA*</c:v>
                      </c:pt>
                      <c:pt idx="1">
                        <c:v>ROMANIA*</c:v>
                      </c:pt>
                      <c:pt idx="2">
                        <c:v>HUNGARY*</c:v>
                      </c:pt>
                      <c:pt idx="3">
                        <c:v>LITHUANIA</c:v>
                      </c:pt>
                      <c:pt idx="4">
                        <c:v>LATVIA</c:v>
                      </c:pt>
                      <c:pt idx="5">
                        <c:v>POLAND*</c:v>
                      </c:pt>
                      <c:pt idx="6">
                        <c:v>SLOVAKIA</c:v>
                      </c:pt>
                      <c:pt idx="7">
                        <c:v>CROATIA*</c:v>
                      </c:pt>
                      <c:pt idx="8">
                        <c:v>GREECE</c:v>
                      </c:pt>
                      <c:pt idx="9">
                        <c:v>CZECH REPUBLIC*</c:v>
                      </c:pt>
                      <c:pt idx="10">
                        <c:v>PORTUGAL</c:v>
                      </c:pt>
                      <c:pt idx="11">
                        <c:v>ESTONIA</c:v>
                      </c:pt>
                      <c:pt idx="12">
                        <c:v>SLOVENIA</c:v>
                      </c:pt>
                      <c:pt idx="13">
                        <c:v>CYPRUS</c:v>
                      </c:pt>
                      <c:pt idx="14">
                        <c:v>SPAIN</c:v>
                      </c:pt>
                      <c:pt idx="15">
                        <c:v>ITALY</c:v>
                      </c:pt>
                      <c:pt idx="16">
                        <c:v>AUSTRIA</c:v>
                      </c:pt>
                      <c:pt idx="17">
                        <c:v>MALTA</c:v>
                      </c:pt>
                      <c:pt idx="18">
                        <c:v>UNITED KINGDOM*</c:v>
                      </c:pt>
                      <c:pt idx="19">
                        <c:v>NETHERLANDS</c:v>
                      </c:pt>
                      <c:pt idx="20">
                        <c:v>BELGIUM</c:v>
                      </c:pt>
                      <c:pt idx="21">
                        <c:v>FRANCE</c:v>
                      </c:pt>
                      <c:pt idx="22">
                        <c:v>GERMANY</c:v>
                      </c:pt>
                      <c:pt idx="23">
                        <c:v>SWEDEN*</c:v>
                      </c:pt>
                      <c:pt idx="24">
                        <c:v>FINLAND</c:v>
                      </c:pt>
                      <c:pt idx="25">
                        <c:v>IRELAND</c:v>
                      </c:pt>
                      <c:pt idx="26">
                        <c:v>DENMARK*</c:v>
                      </c:pt>
                      <c:pt idx="27">
                        <c:v>LUXEMBOURG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List1!$R$8:$R$35</c15:sqref>
                        </c15:formulaRef>
                      </c:ext>
                    </c:extLst>
                    <c:numCache>
                      <c:formatCode>0%</c:formatCode>
                      <c:ptCount val="28"/>
                      <c:pt idx="0">
                        <c:v>0.2</c:v>
                      </c:pt>
                      <c:pt idx="1">
                        <c:v>0.19</c:v>
                      </c:pt>
                      <c:pt idx="2">
                        <c:v>0.27</c:v>
                      </c:pt>
                      <c:pt idx="3">
                        <c:v>0.21</c:v>
                      </c:pt>
                      <c:pt idx="4">
                        <c:v>0.21</c:v>
                      </c:pt>
                      <c:pt idx="5">
                        <c:v>0.23</c:v>
                      </c:pt>
                      <c:pt idx="6">
                        <c:v>0.2</c:v>
                      </c:pt>
                      <c:pt idx="7">
                        <c:v>0.25</c:v>
                      </c:pt>
                      <c:pt idx="8">
                        <c:v>0.24</c:v>
                      </c:pt>
                      <c:pt idx="9">
                        <c:v>0.21</c:v>
                      </c:pt>
                      <c:pt idx="10">
                        <c:v>0.23</c:v>
                      </c:pt>
                      <c:pt idx="11">
                        <c:v>0.2</c:v>
                      </c:pt>
                      <c:pt idx="12">
                        <c:v>0.22</c:v>
                      </c:pt>
                      <c:pt idx="13">
                        <c:v>0.19</c:v>
                      </c:pt>
                      <c:pt idx="14">
                        <c:v>0.21</c:v>
                      </c:pt>
                      <c:pt idx="15">
                        <c:v>0.22</c:v>
                      </c:pt>
                      <c:pt idx="16">
                        <c:v>0.2</c:v>
                      </c:pt>
                      <c:pt idx="17">
                        <c:v>0.18</c:v>
                      </c:pt>
                      <c:pt idx="18">
                        <c:v>0.2</c:v>
                      </c:pt>
                      <c:pt idx="19">
                        <c:v>0.21</c:v>
                      </c:pt>
                      <c:pt idx="20">
                        <c:v>0.21</c:v>
                      </c:pt>
                      <c:pt idx="21">
                        <c:v>0.2</c:v>
                      </c:pt>
                      <c:pt idx="22">
                        <c:v>0.19</c:v>
                      </c:pt>
                      <c:pt idx="23">
                        <c:v>0.25</c:v>
                      </c:pt>
                      <c:pt idx="24">
                        <c:v>0.24</c:v>
                      </c:pt>
                      <c:pt idx="25">
                        <c:v>0.23</c:v>
                      </c:pt>
                      <c:pt idx="26">
                        <c:v>0.25</c:v>
                      </c:pt>
                      <c:pt idx="27">
                        <c:v>0.17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F136-4CB8-A02C-093AFC916CA1}"/>
                  </c:ext>
                </c:extLst>
              </c15:ser>
            </c15:filteredBarSeries>
          </c:ext>
        </c:extLst>
      </c:barChart>
      <c:catAx>
        <c:axId val="495859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5864352"/>
        <c:crosses val="autoZero"/>
        <c:auto val="1"/>
        <c:lblAlgn val="ctr"/>
        <c:lblOffset val="100"/>
        <c:noMultiLvlLbl val="0"/>
      </c:catAx>
      <c:valAx>
        <c:axId val="49586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5859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Spot</a:t>
            </a:r>
            <a:r>
              <a:rPr lang="cs-CZ"/>
              <a:t>řeba alkoholu podle druhů 2020</a:t>
            </a:r>
            <a:endParaRPr lang="en-US"/>
          </a:p>
        </c:rich>
      </c:tx>
      <c:layout>
        <c:manualLayout>
          <c:xMode val="edge"/>
          <c:yMode val="edge"/>
          <c:x val="0.23691666666666666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alkohol!$B$126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9C-42E7-AA1F-22CF6D0FFE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9C-42E7-AA1F-22CF6D0FFE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9C-42E7-AA1F-22CF6D0FFE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alkohol!$A$127:$A$129</c:f>
              <c:strCache>
                <c:ptCount val="3"/>
                <c:pt idx="0">
                  <c:v>pivo</c:v>
                </c:pt>
                <c:pt idx="1">
                  <c:v>víno</c:v>
                </c:pt>
                <c:pt idx="2">
                  <c:v>lihoviny</c:v>
                </c:pt>
              </c:strCache>
            </c:strRef>
          </c:cat>
          <c:val>
            <c:numRef>
              <c:f>alkohol!$B$127:$B$129</c:f>
              <c:numCache>
                <c:formatCode>General</c:formatCode>
                <c:ptCount val="3"/>
                <c:pt idx="0">
                  <c:v>4.5999999999999996</c:v>
                </c:pt>
                <c:pt idx="1">
                  <c:v>2.2999999999999998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9C-42E7-AA1F-22CF6D0FF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Výběr</a:t>
            </a:r>
            <a:r>
              <a:rPr lang="cs-CZ" baseline="0"/>
              <a:t> spotřební daně </a:t>
            </a:r>
          </a:p>
          <a:p>
            <a:pPr>
              <a:defRPr/>
            </a:pPr>
            <a:r>
              <a:rPr lang="cs-CZ" baseline="0"/>
              <a:t>podle segmentů v roce 2021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Výběr</a:t>
            </a:r>
            <a:r>
              <a:rPr lang="cs-CZ" baseline="0"/>
              <a:t> spotřební daně </a:t>
            </a:r>
          </a:p>
          <a:p>
            <a:pPr>
              <a:defRPr/>
            </a:pPr>
            <a:r>
              <a:rPr lang="cs-CZ" baseline="0"/>
              <a:t>podle segmentů v roce 2021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C4-41E3-8860-E349114A77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C4-41E3-8860-E349114A7782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C4-41E3-8860-E349114A77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'roky vse'!$I$21:$I$23</c:f>
              <c:strCache>
                <c:ptCount val="3"/>
                <c:pt idx="0">
                  <c:v>Lihoviny</c:v>
                </c:pt>
                <c:pt idx="1">
                  <c:v>Víno</c:v>
                </c:pt>
                <c:pt idx="2">
                  <c:v>Pivo</c:v>
                </c:pt>
              </c:strCache>
            </c:strRef>
          </c:cat>
          <c:val>
            <c:numRef>
              <c:f>'roky vse'!$J$21:$J$23</c:f>
              <c:numCache>
                <c:formatCode>General</c:formatCode>
                <c:ptCount val="3"/>
                <c:pt idx="0">
                  <c:v>8734.7000000000007</c:v>
                </c:pt>
                <c:pt idx="1">
                  <c:v>483</c:v>
                </c:pt>
                <c:pt idx="2">
                  <c:v>4251.5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C4-41E3-8860-E349114A778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'SPD lih'!$N$3</c:f>
              <c:strCache>
                <c:ptCount val="1"/>
                <c:pt idx="0">
                  <c:v>celkem inkaso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'SPD lih'!$A$4:$A$21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'SPD lih'!$N$4:$N$21</c:f>
              <c:numCache>
                <c:formatCode>#,##0</c:formatCode>
                <c:ptCount val="18"/>
                <c:pt idx="0">
                  <c:v>5305000000</c:v>
                </c:pt>
                <c:pt idx="1">
                  <c:v>5812000000</c:v>
                </c:pt>
                <c:pt idx="2">
                  <c:v>6798511799</c:v>
                </c:pt>
                <c:pt idx="3">
                  <c:v>7124462352</c:v>
                </c:pt>
                <c:pt idx="4">
                  <c:v>7082353277</c:v>
                </c:pt>
                <c:pt idx="5">
                  <c:v>6964853799</c:v>
                </c:pt>
                <c:pt idx="6">
                  <c:v>6528118241</c:v>
                </c:pt>
                <c:pt idx="7">
                  <c:v>6767859304</c:v>
                </c:pt>
                <c:pt idx="8">
                  <c:v>6510532145</c:v>
                </c:pt>
                <c:pt idx="9">
                  <c:v>6379804087</c:v>
                </c:pt>
                <c:pt idx="10">
                  <c:v>6753842194</c:v>
                </c:pt>
                <c:pt idx="11">
                  <c:v>7132443043</c:v>
                </c:pt>
                <c:pt idx="12">
                  <c:v>7205723704</c:v>
                </c:pt>
                <c:pt idx="13">
                  <c:v>7344333450</c:v>
                </c:pt>
                <c:pt idx="14">
                  <c:v>7943146138</c:v>
                </c:pt>
                <c:pt idx="15">
                  <c:v>8233877790</c:v>
                </c:pt>
                <c:pt idx="16">
                  <c:v>7768406590</c:v>
                </c:pt>
                <c:pt idx="17">
                  <c:v>8734667619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C2-41BA-886B-ED27CF912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2119704"/>
        <c:axId val="792120032"/>
      </c:barChart>
      <c:catAx>
        <c:axId val="79211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2120032"/>
        <c:crosses val="autoZero"/>
        <c:auto val="1"/>
        <c:lblAlgn val="ctr"/>
        <c:lblOffset val="100"/>
        <c:noMultiLvlLbl val="0"/>
      </c:catAx>
      <c:valAx>
        <c:axId val="79212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2119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Výměr</a:t>
            </a:r>
            <a:r>
              <a:rPr lang="cs-CZ" baseline="0"/>
              <a:t> spotřební daně na pivo MAT 2019-2021</a:t>
            </a:r>
            <a:endParaRPr lang="cs-CZ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'roky vse'!$A$140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'roky vse'!$B$139:$M$139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'roky vse'!$B$140:$M$140</c:f>
              <c:numCache>
                <c:formatCode>General</c:formatCode>
                <c:ptCount val="12"/>
                <c:pt idx="0">
                  <c:v>323086526</c:v>
                </c:pt>
                <c:pt idx="1">
                  <c:v>629917114</c:v>
                </c:pt>
                <c:pt idx="2">
                  <c:v>1014381930</c:v>
                </c:pt>
                <c:pt idx="3">
                  <c:v>1458719255</c:v>
                </c:pt>
                <c:pt idx="4">
                  <c:v>1902338250</c:v>
                </c:pt>
                <c:pt idx="5">
                  <c:v>2373282624</c:v>
                </c:pt>
                <c:pt idx="6">
                  <c:v>2893541897</c:v>
                </c:pt>
                <c:pt idx="7">
                  <c:v>3355261542</c:v>
                </c:pt>
                <c:pt idx="8">
                  <c:v>3749070440</c:v>
                </c:pt>
                <c:pt idx="9">
                  <c:v>4120027917</c:v>
                </c:pt>
                <c:pt idx="10">
                  <c:v>4496460982</c:v>
                </c:pt>
                <c:pt idx="11">
                  <c:v>4885133396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85-49D0-994A-3C1B9BCF22BE}"/>
            </c:ext>
          </c:extLst>
        </c:ser>
        <c:ser>
          <c:idx val="1"/>
          <c:order val="1"/>
          <c:tx>
            <c:strRef>
              <c:f>'roky vse'!$A$141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'roky vse'!$B$139:$M$139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'roky vse'!$B$141:$M$141</c:f>
              <c:numCache>
                <c:formatCode>General</c:formatCode>
                <c:ptCount val="12"/>
                <c:pt idx="0">
                  <c:v>323086527</c:v>
                </c:pt>
                <c:pt idx="1">
                  <c:v>646957428</c:v>
                </c:pt>
                <c:pt idx="2">
                  <c:v>970940325</c:v>
                </c:pt>
                <c:pt idx="3">
                  <c:v>1349587705</c:v>
                </c:pt>
                <c:pt idx="4">
                  <c:v>1767537749</c:v>
                </c:pt>
                <c:pt idx="5">
                  <c:v>2237045038</c:v>
                </c:pt>
                <c:pt idx="6">
                  <c:v>2741843225</c:v>
                </c:pt>
                <c:pt idx="7">
                  <c:v>3188383441</c:v>
                </c:pt>
                <c:pt idx="8">
                  <c:v>3588510106</c:v>
                </c:pt>
                <c:pt idx="9">
                  <c:v>3891437323</c:v>
                </c:pt>
                <c:pt idx="10">
                  <c:v>4166115810</c:v>
                </c:pt>
                <c:pt idx="11">
                  <c:v>4518662983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85-49D0-994A-3C1B9BCF22BE}"/>
            </c:ext>
          </c:extLst>
        </c:ser>
        <c:ser>
          <c:idx val="2"/>
          <c:order val="2"/>
          <c:tx>
            <c:strRef>
              <c:f>'roky vse'!$A$142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'roky vse'!$B$139:$M$139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'roky vse'!$B$142:$M$142</c:f>
              <c:numCache>
                <c:formatCode>General</c:formatCode>
                <c:ptCount val="12"/>
                <c:pt idx="0">
                  <c:v>323086528</c:v>
                </c:pt>
                <c:pt idx="1">
                  <c:v>493178626</c:v>
                </c:pt>
                <c:pt idx="2">
                  <c:v>849990838</c:v>
                </c:pt>
                <c:pt idx="3">
                  <c:v>1212178774</c:v>
                </c:pt>
                <c:pt idx="4">
                  <c:v>1605972577</c:v>
                </c:pt>
                <c:pt idx="5">
                  <c:v>2084241562</c:v>
                </c:pt>
                <c:pt idx="6">
                  <c:v>2567062709</c:v>
                </c:pt>
                <c:pt idx="7">
                  <c:v>3015855197</c:v>
                </c:pt>
                <c:pt idx="8">
                  <c:v>3408112655</c:v>
                </c:pt>
                <c:pt idx="9">
                  <c:v>3741918425</c:v>
                </c:pt>
                <c:pt idx="10">
                  <c:v>4091631423</c:v>
                </c:pt>
                <c:pt idx="11">
                  <c:v>4466525741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85-49D0-994A-3C1B9BCF2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0468064"/>
        <c:axId val="480467736"/>
      </c:barChart>
      <c:catAx>
        <c:axId val="48046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0467736"/>
        <c:crosses val="autoZero"/>
        <c:auto val="1"/>
        <c:lblAlgn val="ctr"/>
        <c:lblOffset val="100"/>
        <c:noMultiLvlLbl val="0"/>
      </c:catAx>
      <c:valAx>
        <c:axId val="480467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046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Výměr spotřební daně na víno MAT 2019-2021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'roky vse'!$A$146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'roky vse'!$B$145:$M$145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'roky vse'!$B$146:$M$146</c:f>
              <c:numCache>
                <c:formatCode>General</c:formatCode>
                <c:ptCount val="12"/>
                <c:pt idx="0">
                  <c:v>12232131</c:v>
                </c:pt>
                <c:pt idx="1">
                  <c:v>26364343</c:v>
                </c:pt>
                <c:pt idx="2">
                  <c:v>43594679</c:v>
                </c:pt>
                <c:pt idx="3">
                  <c:v>68856715</c:v>
                </c:pt>
                <c:pt idx="4">
                  <c:v>95793422</c:v>
                </c:pt>
                <c:pt idx="5">
                  <c:v>118395159</c:v>
                </c:pt>
                <c:pt idx="6">
                  <c:v>146927563</c:v>
                </c:pt>
                <c:pt idx="7">
                  <c:v>173286608</c:v>
                </c:pt>
                <c:pt idx="8">
                  <c:v>195872231</c:v>
                </c:pt>
                <c:pt idx="9">
                  <c:v>248956288</c:v>
                </c:pt>
                <c:pt idx="10">
                  <c:v>328846967</c:v>
                </c:pt>
                <c:pt idx="11">
                  <c:v>405099414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17-4497-882B-A1BC11364DBB}"/>
            </c:ext>
          </c:extLst>
        </c:ser>
        <c:ser>
          <c:idx val="1"/>
          <c:order val="1"/>
          <c:tx>
            <c:strRef>
              <c:f>'roky vse'!$A$147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'roky vse'!$B$145:$M$145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'roky vse'!$B$147:$M$147</c:f>
              <c:numCache>
                <c:formatCode>General</c:formatCode>
                <c:ptCount val="12"/>
                <c:pt idx="0">
                  <c:v>20697109</c:v>
                </c:pt>
                <c:pt idx="1">
                  <c:v>36413108</c:v>
                </c:pt>
                <c:pt idx="2">
                  <c:v>58424312</c:v>
                </c:pt>
                <c:pt idx="3">
                  <c:v>78002007</c:v>
                </c:pt>
                <c:pt idx="4">
                  <c:v>103718813</c:v>
                </c:pt>
                <c:pt idx="5">
                  <c:v>132772275</c:v>
                </c:pt>
                <c:pt idx="6">
                  <c:v>168190195</c:v>
                </c:pt>
                <c:pt idx="7">
                  <c:v>199444835</c:v>
                </c:pt>
                <c:pt idx="8">
                  <c:v>228794834</c:v>
                </c:pt>
                <c:pt idx="9">
                  <c:v>272022370</c:v>
                </c:pt>
                <c:pt idx="10">
                  <c:v>333917005</c:v>
                </c:pt>
                <c:pt idx="11">
                  <c:v>426078729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17-4497-882B-A1BC11364DBB}"/>
            </c:ext>
          </c:extLst>
        </c:ser>
        <c:ser>
          <c:idx val="2"/>
          <c:order val="2"/>
          <c:tx>
            <c:strRef>
              <c:f>'roky vse'!$A$148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'roky vse'!$B$145:$M$145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'roky vse'!$B$148:$M$148</c:f>
              <c:numCache>
                <c:formatCode>General</c:formatCode>
                <c:ptCount val="12"/>
                <c:pt idx="0">
                  <c:v>15028266</c:v>
                </c:pt>
                <c:pt idx="1">
                  <c:v>39205585</c:v>
                </c:pt>
                <c:pt idx="2">
                  <c:v>65574142</c:v>
                </c:pt>
                <c:pt idx="3">
                  <c:v>97039036</c:v>
                </c:pt>
                <c:pt idx="4">
                  <c:v>130017825</c:v>
                </c:pt>
                <c:pt idx="5">
                  <c:v>162171860</c:v>
                </c:pt>
                <c:pt idx="6">
                  <c:v>206143379</c:v>
                </c:pt>
                <c:pt idx="7">
                  <c:v>244401502</c:v>
                </c:pt>
                <c:pt idx="8">
                  <c:v>280727209</c:v>
                </c:pt>
                <c:pt idx="9">
                  <c:v>326721718</c:v>
                </c:pt>
                <c:pt idx="10">
                  <c:v>414214976</c:v>
                </c:pt>
                <c:pt idx="11">
                  <c:v>524689156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17-4497-882B-A1BC11364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0058464"/>
        <c:axId val="1060060432"/>
      </c:barChart>
      <c:catAx>
        <c:axId val="10600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60060432"/>
        <c:crosses val="autoZero"/>
        <c:auto val="1"/>
        <c:lblAlgn val="ctr"/>
        <c:lblOffset val="100"/>
        <c:noMultiLvlLbl val="0"/>
      </c:catAx>
      <c:valAx>
        <c:axId val="106006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6005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Vývoj spotřební daně na lihoviny MAT 2019-2021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'roky vse'!$A$152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'roky vse'!$B$151:$M$151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'roky vse'!$B$152:$M$152</c:f>
              <c:numCache>
                <c:formatCode>General</c:formatCode>
                <c:ptCount val="12"/>
                <c:pt idx="0">
                  <c:v>568913161</c:v>
                </c:pt>
                <c:pt idx="1">
                  <c:v>1146333617</c:v>
                </c:pt>
                <c:pt idx="2">
                  <c:v>1804545525</c:v>
                </c:pt>
                <c:pt idx="3">
                  <c:v>2412515157</c:v>
                </c:pt>
                <c:pt idx="4">
                  <c:v>2959221255</c:v>
                </c:pt>
                <c:pt idx="5">
                  <c:v>3513944877</c:v>
                </c:pt>
                <c:pt idx="6">
                  <c:v>4047519684</c:v>
                </c:pt>
                <c:pt idx="7">
                  <c:v>4646542897</c:v>
                </c:pt>
                <c:pt idx="8">
                  <c:v>5309941534</c:v>
                </c:pt>
                <c:pt idx="9">
                  <c:v>6302729994</c:v>
                </c:pt>
                <c:pt idx="10">
                  <c:v>7670501336</c:v>
                </c:pt>
                <c:pt idx="11">
                  <c:v>9447917396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4-487B-9E79-1D584DDC345B}"/>
            </c:ext>
          </c:extLst>
        </c:ser>
        <c:ser>
          <c:idx val="1"/>
          <c:order val="1"/>
          <c:tx>
            <c:strRef>
              <c:f>'roky vse'!$A$153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'roky vse'!$B$151:$M$151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'roky vse'!$B$153:$M$153</c:f>
              <c:numCache>
                <c:formatCode>General</c:formatCode>
                <c:ptCount val="12"/>
                <c:pt idx="0">
                  <c:v>213741067</c:v>
                </c:pt>
                <c:pt idx="1">
                  <c:v>482393477</c:v>
                </c:pt>
                <c:pt idx="2">
                  <c:v>837300513</c:v>
                </c:pt>
                <c:pt idx="3">
                  <c:v>1173262609</c:v>
                </c:pt>
                <c:pt idx="4">
                  <c:v>1547719536</c:v>
                </c:pt>
                <c:pt idx="5">
                  <c:v>2136207177</c:v>
                </c:pt>
                <c:pt idx="6">
                  <c:v>2724065961</c:v>
                </c:pt>
                <c:pt idx="7">
                  <c:v>3240206829</c:v>
                </c:pt>
                <c:pt idx="8">
                  <c:v>3871938440</c:v>
                </c:pt>
                <c:pt idx="9">
                  <c:v>4721816300</c:v>
                </c:pt>
                <c:pt idx="10">
                  <c:v>5665546813</c:v>
                </c:pt>
                <c:pt idx="11">
                  <c:v>6699543441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A4-487B-9E79-1D584DDC345B}"/>
            </c:ext>
          </c:extLst>
        </c:ser>
        <c:ser>
          <c:idx val="2"/>
          <c:order val="2"/>
          <c:tx>
            <c:strRef>
              <c:f>'roky vse'!$A$154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'roky vse'!$B$151:$M$151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'roky vse'!$B$154:$M$154</c:f>
              <c:numCache>
                <c:formatCode>General</c:formatCode>
                <c:ptCount val="12"/>
                <c:pt idx="0">
                  <c:v>549842923</c:v>
                </c:pt>
                <c:pt idx="1">
                  <c:v>1108630447</c:v>
                </c:pt>
                <c:pt idx="2">
                  <c:v>1872710854</c:v>
                </c:pt>
                <c:pt idx="3">
                  <c:v>2405944944</c:v>
                </c:pt>
                <c:pt idx="4">
                  <c:v>3007901314</c:v>
                </c:pt>
                <c:pt idx="5">
                  <c:v>3715373946</c:v>
                </c:pt>
                <c:pt idx="6">
                  <c:v>4316178591</c:v>
                </c:pt>
                <c:pt idx="7">
                  <c:v>4976860497</c:v>
                </c:pt>
                <c:pt idx="8">
                  <c:v>5732864484</c:v>
                </c:pt>
                <c:pt idx="9">
                  <c:v>6626437539</c:v>
                </c:pt>
                <c:pt idx="10">
                  <c:v>7729343260</c:v>
                </c:pt>
                <c:pt idx="11">
                  <c:v>8754026423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A4-487B-9E79-1D584DDC3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8236352"/>
        <c:axId val="1098227168"/>
      </c:barChart>
      <c:catAx>
        <c:axId val="109823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98227168"/>
        <c:crosses val="autoZero"/>
        <c:auto val="1"/>
        <c:lblAlgn val="ctr"/>
        <c:lblOffset val="100"/>
        <c:noMultiLvlLbl val="0"/>
      </c:catAx>
      <c:valAx>
        <c:axId val="109822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9823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Výše spotřební daně v Evropské unii EUR na 100 la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'Details of rate changes'!$A$9:$A$35</c:f>
              <c:strCache>
                <c:ptCount val="27"/>
                <c:pt idx="0">
                  <c:v>BULGARIA*</c:v>
                </c:pt>
                <c:pt idx="1">
                  <c:v>ROMANIA*</c:v>
                </c:pt>
                <c:pt idx="2">
                  <c:v>CROATIA*</c:v>
                </c:pt>
                <c:pt idx="3">
                  <c:v>HUNGARY*</c:v>
                </c:pt>
                <c:pt idx="4">
                  <c:v>CYPRUS</c:v>
                </c:pt>
                <c:pt idx="5">
                  <c:v>SPAIN</c:v>
                </c:pt>
                <c:pt idx="6">
                  <c:v>ITALY</c:v>
                </c:pt>
                <c:pt idx="7">
                  <c:v>LUXEMBOURG</c:v>
                </c:pt>
                <c:pt idx="8">
                  <c:v>SLOVAKIA</c:v>
                </c:pt>
                <c:pt idx="9">
                  <c:v>AUSTRIA</c:v>
                </c:pt>
                <c:pt idx="10">
                  <c:v>CZECH REPUBLIC*</c:v>
                </c:pt>
                <c:pt idx="11">
                  <c:v>GERMANY</c:v>
                </c:pt>
                <c:pt idx="12">
                  <c:v>SLOVENIA</c:v>
                </c:pt>
                <c:pt idx="13">
                  <c:v>MALTA</c:v>
                </c:pt>
                <c:pt idx="14">
                  <c:v>PORTUGAL</c:v>
                </c:pt>
                <c:pt idx="15">
                  <c:v>POLAND*</c:v>
                </c:pt>
                <c:pt idx="16">
                  <c:v>NETHERLANDS</c:v>
                </c:pt>
                <c:pt idx="17">
                  <c:v>LATVIA</c:v>
                </c:pt>
                <c:pt idx="18">
                  <c:v>FRANCE</c:v>
                </c:pt>
                <c:pt idx="19">
                  <c:v>ESTONIA</c:v>
                </c:pt>
                <c:pt idx="20">
                  <c:v>DENMARK*</c:v>
                </c:pt>
                <c:pt idx="21">
                  <c:v>LITHUANIA</c:v>
                </c:pt>
                <c:pt idx="22">
                  <c:v>GREECE</c:v>
                </c:pt>
                <c:pt idx="23">
                  <c:v>BELGIUM</c:v>
                </c:pt>
                <c:pt idx="24">
                  <c:v>IRELAND</c:v>
                </c:pt>
                <c:pt idx="25">
                  <c:v>FINLAND</c:v>
                </c:pt>
                <c:pt idx="26">
                  <c:v>SWEDEN*</c:v>
                </c:pt>
              </c:strCache>
            </c:strRef>
          </c:cat>
          <c:val>
            <c:numRef>
              <c:f>'Details of rate changes'!$B$9:$B$35</c:f>
              <c:numCache>
                <c:formatCode>General</c:formatCode>
                <c:ptCount val="27"/>
              </c:numCache>
            </c:numRef>
          </c:val>
          <c:extLst>
            <c:ext xmlns:c16="http://schemas.microsoft.com/office/drawing/2014/chart" uri="{C3380CC4-5D6E-409C-BE32-E72D297353CC}">
              <c16:uniqueId val="{00000000-5AF0-4C82-9BC8-F83BDCEBA6B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'Details of rate changes'!$A$9:$A$35</c:f>
              <c:strCache>
                <c:ptCount val="27"/>
                <c:pt idx="0">
                  <c:v>BULGARIA*</c:v>
                </c:pt>
                <c:pt idx="1">
                  <c:v>ROMANIA*</c:v>
                </c:pt>
                <c:pt idx="2">
                  <c:v>CROATIA*</c:v>
                </c:pt>
                <c:pt idx="3">
                  <c:v>HUNGARY*</c:v>
                </c:pt>
                <c:pt idx="4">
                  <c:v>CYPRUS</c:v>
                </c:pt>
                <c:pt idx="5">
                  <c:v>SPAIN</c:v>
                </c:pt>
                <c:pt idx="6">
                  <c:v>ITALY</c:v>
                </c:pt>
                <c:pt idx="7">
                  <c:v>LUXEMBOURG</c:v>
                </c:pt>
                <c:pt idx="8">
                  <c:v>SLOVAKIA</c:v>
                </c:pt>
                <c:pt idx="9">
                  <c:v>AUSTRIA</c:v>
                </c:pt>
                <c:pt idx="10">
                  <c:v>CZECH REPUBLIC*</c:v>
                </c:pt>
                <c:pt idx="11">
                  <c:v>GERMANY</c:v>
                </c:pt>
                <c:pt idx="12">
                  <c:v>SLOVENIA</c:v>
                </c:pt>
                <c:pt idx="13">
                  <c:v>MALTA</c:v>
                </c:pt>
                <c:pt idx="14">
                  <c:v>PORTUGAL</c:v>
                </c:pt>
                <c:pt idx="15">
                  <c:v>POLAND*</c:v>
                </c:pt>
                <c:pt idx="16">
                  <c:v>NETHERLANDS</c:v>
                </c:pt>
                <c:pt idx="17">
                  <c:v>LATVIA</c:v>
                </c:pt>
                <c:pt idx="18">
                  <c:v>FRANCE</c:v>
                </c:pt>
                <c:pt idx="19">
                  <c:v>ESTONIA</c:v>
                </c:pt>
                <c:pt idx="20">
                  <c:v>DENMARK*</c:v>
                </c:pt>
                <c:pt idx="21">
                  <c:v>LITHUANIA</c:v>
                </c:pt>
                <c:pt idx="22">
                  <c:v>GREECE</c:v>
                </c:pt>
                <c:pt idx="23">
                  <c:v>BELGIUM</c:v>
                </c:pt>
                <c:pt idx="24">
                  <c:v>IRELAND</c:v>
                </c:pt>
                <c:pt idx="25">
                  <c:v>FINLAND</c:v>
                </c:pt>
                <c:pt idx="26">
                  <c:v>SWEDEN*</c:v>
                </c:pt>
              </c:strCache>
            </c:strRef>
          </c:cat>
          <c:val>
            <c:numRef>
              <c:f>'Details of rate changes'!$C$9:$C$35</c:f>
              <c:numCache>
                <c:formatCode>_(* #\ ##0_);_(* \(#\ ##0\);_(* "-"??_);_(@_)</c:formatCode>
                <c:ptCount val="27"/>
                <c:pt idx="0">
                  <c:v>562.42969628796402</c:v>
                </c:pt>
                <c:pt idx="1">
                  <c:v>763.87507580351723</c:v>
                </c:pt>
                <c:pt idx="2">
                  <c:v>800.21339023739665</c:v>
                </c:pt>
                <c:pt idx="3">
                  <c:v>930.82700469064093</c:v>
                </c:pt>
                <c:pt idx="4">
                  <c:v>956.82</c:v>
                </c:pt>
                <c:pt idx="5">
                  <c:v>958.94</c:v>
                </c:pt>
                <c:pt idx="6">
                  <c:v>1035.52</c:v>
                </c:pt>
                <c:pt idx="7">
                  <c:v>1041</c:v>
                </c:pt>
                <c:pt idx="8">
                  <c:v>1080</c:v>
                </c:pt>
                <c:pt idx="9">
                  <c:v>1200</c:v>
                </c:pt>
                <c:pt idx="10">
                  <c:v>1274.2502667035442</c:v>
                </c:pt>
                <c:pt idx="11">
                  <c:v>1303</c:v>
                </c:pt>
                <c:pt idx="12">
                  <c:v>1320</c:v>
                </c:pt>
                <c:pt idx="13">
                  <c:v>1360</c:v>
                </c:pt>
                <c:pt idx="14">
                  <c:v>1386.93</c:v>
                </c:pt>
                <c:pt idx="15">
                  <c:v>1506.350106926199</c:v>
                </c:pt>
                <c:pt idx="16">
                  <c:v>1686</c:v>
                </c:pt>
                <c:pt idx="17">
                  <c:v>1724</c:v>
                </c:pt>
                <c:pt idx="18">
                  <c:v>1806.28</c:v>
                </c:pt>
                <c:pt idx="19">
                  <c:v>1881</c:v>
                </c:pt>
                <c:pt idx="20">
                  <c:v>2016.8880761576938</c:v>
                </c:pt>
                <c:pt idx="21">
                  <c:v>2163</c:v>
                </c:pt>
                <c:pt idx="22">
                  <c:v>2550.35</c:v>
                </c:pt>
                <c:pt idx="23">
                  <c:v>2992.7942000000003</c:v>
                </c:pt>
                <c:pt idx="24">
                  <c:v>4257</c:v>
                </c:pt>
                <c:pt idx="25">
                  <c:v>5035</c:v>
                </c:pt>
                <c:pt idx="26">
                  <c:v>5087.6519135693043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F0-4C82-9BC8-F83BDCEBA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2452496"/>
        <c:axId val="1052454136"/>
      </c:barChart>
      <c:catAx>
        <c:axId val="105245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52454136"/>
        <c:crosses val="autoZero"/>
        <c:auto val="1"/>
        <c:lblAlgn val="ctr"/>
        <c:lblOffset val="100"/>
        <c:noMultiLvlLbl val="0"/>
      </c:catAx>
      <c:valAx>
        <c:axId val="1052454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5245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0.30567</cdr:x>
      <cdr:y>0.18295</cdr:y>
    </cdr:from>
    <cdr:to>
      <cdr:x>0.48456</cdr:x>
      <cdr:y>0.28758</cdr:y>
    </cdr:to>
    <cdr:sp macro="" textlink="">
      <cdr:nvSpPr>
        <cdr:cNvPr id="2" name="TextovéPole 13">
          <a:extLst xmlns:a="http://schemas.openxmlformats.org/drawingml/2006/main">
            <a:ext uri="{FF2B5EF4-FFF2-40B4-BE49-F238E27FC236}">
              <a16:creationId xmlns:a16="http://schemas.microsoft.com/office/drawing/2014/main" id="{A3957540-76EA-41A6-A661-947AC1C001B2}"/>
            </a:ext>
          </a:extLst>
        </cdr:cNvPr>
        <cdr:cNvSpPr txBox="1"/>
      </cdr:nvSpPr>
      <cdr:spPr>
        <a:xfrm xmlns:a="http://schemas.openxmlformats.org/drawingml/2006/main">
          <a:off x="1612874" y="484321"/>
          <a:ext cx="94389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cs-CZ" sz="1200" dirty="0"/>
            <a:t>10.MÍSTO</a:t>
          </a:r>
          <a:endParaRPr lang="en-GB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77378-5BC0-4D2B-9D74-472F750F59C2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C6BC8-B963-4E45-AFA3-FE8887248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66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031CA-2F79-4220-B7B8-9D8D55659142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68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Celý materiál, který máte k dispozici na stole před sebou je velmi komplexní a zahrnuje všechny oblasti, kde může docházet ke zneužívání alkoholu. Chtěl bych ale zdůraznit to, co je v samoregulačních principech nové. </a:t>
            </a:r>
          </a:p>
          <a:p>
            <a:r>
              <a:rPr lang="cs-CZ" dirty="0"/>
              <a:t>Především samoregulační pravidla zcela jednoznačně a výrazně upravují ochranu osob mladších 18 let. Pravidla platí pro veškerou reklamu prezentovanou ve všech médiích včetně sociálních sítí. V principech pamatujeme i na nezávislou kontrolu, kterou bude provádět Rada pro reklamu. Rada pro reklamu již schválila svůj novelizovaný kodex reklamy, který ji připravil na tuto novou roli. U velkých televizních a billboardových kampaní bude povinností používat nástroj „Copy </a:t>
            </a:r>
            <a:r>
              <a:rPr lang="cs-CZ" dirty="0" err="1"/>
              <a:t>advice</a:t>
            </a:r>
            <a:r>
              <a:rPr lang="cs-CZ" dirty="0"/>
              <a:t>“ dá se říci něco jako posouzení scénáře, který ještě před vlastní výrobou reklamy bude schopen odhalit případné situace, které nejsou v souladu s principy a tyto situace eliminovat. Jako naprosto unikátní krok vidíme zavedení varovných znaků na obalech alkoholických nápojů, kdy především znak 18+ dává jasnou zprávu všem a určitě bude velkou pomocí a takovou „berličkou“ pro všechny prodejce alkoholických nápojů.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6D871-07F0-4B3C-9A7D-C2A3A7C617C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98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646FB-9D59-4489-8AFA-2BD995C26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590149-D351-4925-85CB-C51F57198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31491"/>
            <a:ext cx="9144000" cy="13970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B1189F-D538-405B-ABC0-FAD9FC69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4018" y="182562"/>
            <a:ext cx="2743200" cy="365125"/>
          </a:xfrm>
          <a:prstGeom prst="rect">
            <a:avLst/>
          </a:prstGeom>
        </p:spPr>
        <p:txBody>
          <a:bodyPr/>
          <a:lstStyle/>
          <a:p>
            <a:fld id="{0646E073-EB88-4503-B075-5743B9239626}" type="datetimeFigureOut">
              <a:rPr lang="cs-CZ" smtClean="0"/>
              <a:t>18.08.2022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067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E073-EB88-4503-B075-5743B9239626}" type="datetimeFigureOut">
              <a:rPr lang="cs-CZ" smtClean="0"/>
              <a:t>18.08.2022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4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21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37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1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05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41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29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86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632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9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6CF2DC-ABA3-4D4D-AE7F-29257095D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432AAE-3B74-40A6-B934-191B1617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62328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8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012E80-FFF2-456A-8B79-1DFCE918C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5593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286C172-8274-408F-AA5B-0E7113DF8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88961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ED30CA9-AAC2-479F-B16D-1A11ADE5E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5593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C33600F-E12B-4603-B84D-258876810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88961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7C2F3450-0F13-448A-B662-FE5B2E64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5582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142700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B8FD186-647E-46B8-90F5-0A78C0935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6A40A31-CB7C-4FEB-A114-7DD98275B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0474"/>
            <a:ext cx="3932237" cy="328035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424B7157-1DC9-4588-84FF-F5B82B387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0708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7A3B23-495B-4E09-B82A-10C277F1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1740D0-B7B8-49A5-86E4-8D2160AAA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67526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00581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E8F0F-1F63-4129-AFDC-26BE08256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54BEE3-2C33-4BAA-88C2-73C590472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1955"/>
            <a:ext cx="5181600" cy="380754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4CFF30-3C47-4604-9EF8-FAFC8241E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68016"/>
            <a:ext cx="5181600" cy="380754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0291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012E80-FFF2-456A-8B79-1DFCE918C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5593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286C172-8274-408F-AA5B-0E7113DF8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88961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ED30CA9-AAC2-479F-B16D-1A11ADE5E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5593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C33600F-E12B-4603-B84D-258876810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88961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7C2F3450-0F13-448A-B662-FE5B2E64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5582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85316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F74DBE-96C7-469E-8D9B-ACEF69C44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6373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96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AC9218-88B2-4707-B8DA-311FBD365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DD66AA-EC40-4D28-951C-A9E85F47B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365125"/>
            <a:ext cx="6172200" cy="4873625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88BBC42-BF9A-40D0-9AF6-46E966AAE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813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62368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B8FD186-647E-46B8-90F5-0A78C0935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6A40A31-CB7C-4FEB-A114-7DD98275B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0474"/>
            <a:ext cx="3932237" cy="328035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424B7157-1DC9-4588-84FF-F5B82B387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18781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F2F22CD-0C97-47B0-B4C9-E0C2207D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5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Nadpis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D7EF68-EC9F-4785-912C-31C6AA7F6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6947"/>
            <a:ext cx="10515600" cy="3519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FB0F0FB-6719-4E44-B84C-47E188855D3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319" y="5223102"/>
            <a:ext cx="12697319" cy="167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982B795-E9DD-4096-8B5E-982E58FA86C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319" y="5223102"/>
            <a:ext cx="12697319" cy="167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0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://www.u-label.com/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bavmeseoalkoholu.cz/" TargetMode="External"/><Relationship Id="rId2" Type="http://schemas.openxmlformats.org/officeDocument/2006/relationships/hyperlink" Target="http://www.pijsrozumem.cz/" TargetMode="Externa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734AE3-1174-4CF3-B6BE-E516C33F29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Unie výrobců a dovozců lihovin České republiky</a:t>
            </a:r>
            <a:br>
              <a:rPr lang="cs-CZ" dirty="0"/>
            </a:br>
            <a:r>
              <a:rPr lang="cs-CZ" sz="2000" dirty="0"/>
              <a:t>Zájmové sdružení výrobců a dovozců lihovin chránící společné zájmy před státními a evropskými orgány a institucemi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A168240-343C-481F-A71E-1604E84F6D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Vizovice 18.08.2022</a:t>
            </a:r>
          </a:p>
          <a:p>
            <a:endParaRPr lang="cs-CZ" dirty="0"/>
          </a:p>
          <a:p>
            <a:r>
              <a:rPr lang="cs-CZ" dirty="0"/>
              <a:t>Vladimír Darebník</a:t>
            </a:r>
          </a:p>
          <a:p>
            <a:r>
              <a:rPr lang="cs-CZ" dirty="0"/>
              <a:t>Výkonný ředitel UVDL</a:t>
            </a:r>
          </a:p>
        </p:txBody>
      </p:sp>
    </p:spTree>
    <p:extLst>
      <p:ext uri="{BB962C8B-B14F-4D97-AF65-F5344CB8AC3E}">
        <p14:creationId xmlns:p14="http://schemas.microsoft.com/office/powerpoint/2010/main" val="2492738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A2C115-2EBC-B531-6BC7-8E0CB1BE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A. Dostatečné zdanění alkoholu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4C93D9-155B-CFC2-38D4-49BDB1D53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Evropská směrnice 82/93/EHS o harmonizaci spotřebních daní</a:t>
            </a:r>
          </a:p>
          <a:p>
            <a:pPr lvl="1"/>
            <a:r>
              <a:rPr lang="cs-CZ" dirty="0"/>
              <a:t>V současné době podléhá revizi</a:t>
            </a:r>
          </a:p>
          <a:p>
            <a:pPr lvl="1"/>
            <a:r>
              <a:rPr lang="cs-CZ" dirty="0"/>
              <a:t>Bude pravděpodobně zvýšena minimální úroveň spotřební daně na lihoviny, kterou dnes využívá pouze Bulharsko (550 EUR/la)</a:t>
            </a:r>
          </a:p>
          <a:p>
            <a:pPr lvl="1"/>
            <a:r>
              <a:rPr lang="cs-CZ" dirty="0"/>
              <a:t>UVDL se významně angažovalo při novelizaci v roce 2020. kdy se podařilo odrazit návrh Rumunska na povolení výroby 2000 la bez daně.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897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347352-2BBE-504B-26B6-5FC1A1C0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B. Výrazně omezit reklamu na alkohol včetně on-line médií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E5DBE6-2169-7D0A-C366-880F8F46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Velmi problematická otázka</a:t>
            </a:r>
          </a:p>
          <a:p>
            <a:r>
              <a:rPr lang="cs-CZ" dirty="0"/>
              <a:t>ČR hrálo prim v roce 2020 – návrh ministra Adama Vojtěcha na úplný zákaz reklamy</a:t>
            </a:r>
          </a:p>
          <a:p>
            <a:pPr lvl="1"/>
            <a:r>
              <a:rPr lang="cs-CZ" dirty="0"/>
              <a:t>Velká podpora WHO</a:t>
            </a:r>
          </a:p>
          <a:p>
            <a:pPr lvl="1"/>
            <a:r>
              <a:rPr lang="cs-CZ" dirty="0"/>
              <a:t>Velká konference, kde se pod vedením UVDL podařilo tuto iniciativu zastavit</a:t>
            </a:r>
          </a:p>
          <a:p>
            <a:r>
              <a:rPr lang="cs-CZ" dirty="0"/>
              <a:t>Etický kodex reklamy – přijatý a dodržovaný všemi členy UVDL</a:t>
            </a:r>
          </a:p>
          <a:p>
            <a:r>
              <a:rPr lang="cs-CZ" dirty="0"/>
              <a:t>Revize evropské směrnice o audiovizuálních mediálních službách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271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43608E-8B62-14C4-CEBF-8C5883797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C. Povinné uvádění energetické hodnoty a nutričních hodnot na etiketě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2A23DC-FCBC-9824-9874-9922F0447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Zrušení výjimky 1169/2011 proběhne do konce roku 2023</a:t>
            </a:r>
          </a:p>
          <a:p>
            <a:r>
              <a:rPr lang="cs-CZ" dirty="0"/>
              <a:t>Dohoda s bývalými představiteli Evropské komise o kompromisu – energetická hodnota na etiketě, nutriční v on-line prostoru</a:t>
            </a:r>
          </a:p>
          <a:p>
            <a:r>
              <a:rPr lang="cs-CZ" dirty="0"/>
              <a:t>Nástroj </a:t>
            </a:r>
            <a:r>
              <a:rPr lang="cs-CZ" dirty="0" err="1"/>
              <a:t>U-label</a:t>
            </a:r>
            <a:r>
              <a:rPr lang="cs-CZ" dirty="0"/>
              <a:t> (</a:t>
            </a:r>
            <a:r>
              <a:rPr lang="cs-CZ" dirty="0">
                <a:hlinkClick r:id="rId2"/>
              </a:rPr>
              <a:t>www.u-label.com</a:t>
            </a:r>
            <a:r>
              <a:rPr lang="cs-CZ" dirty="0"/>
              <a:t>)</a:t>
            </a:r>
          </a:p>
          <a:p>
            <a:r>
              <a:rPr lang="cs-CZ" dirty="0"/>
              <a:t>Údaje na etiketě budou vypadat takto:</a:t>
            </a:r>
          </a:p>
          <a:p>
            <a:r>
              <a:rPr lang="cs-CZ" dirty="0"/>
              <a:t>Údaje o složení a výrobci jsou v ČR                                                                povinné již od metanolové aféry</a:t>
            </a:r>
          </a:p>
          <a:p>
            <a:endParaRPr lang="cs-CZ" dirty="0"/>
          </a:p>
          <a:p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2D32564-8672-2433-389A-C7C6F6979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422" y="3429000"/>
            <a:ext cx="4377969" cy="184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99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96FA8B-233D-8B0A-C938-3D791602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Uvádění varovné zprávy na etiketách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38CFFE-30F0-4A34-EEF9-4931CF7D1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Princip stejný jako u cigaret</a:t>
            </a:r>
          </a:p>
          <a:p>
            <a:r>
              <a:rPr lang="cs-CZ" dirty="0"/>
              <a:t>Varovná zpráva typu: „Konzumace alkoholu může poškodit vaše zdraví“</a:t>
            </a:r>
          </a:p>
          <a:p>
            <a:r>
              <a:rPr lang="cs-CZ" dirty="0"/>
              <a:t>Irsko vyšlo s iniciativou pro vlastní zemi, kde ukládá povinnost uvádět na každé lahvi s alkoholem formulaci : </a:t>
            </a:r>
          </a:p>
          <a:p>
            <a:pPr lvl="1"/>
            <a:r>
              <a:rPr lang="cs-CZ" dirty="0"/>
              <a:t>Alkohol způsobuje onemocnění jater. </a:t>
            </a:r>
          </a:p>
          <a:p>
            <a:pPr lvl="1"/>
            <a:r>
              <a:rPr lang="cs-CZ" dirty="0"/>
              <a:t>Alkohol může způsobit rakovinu.</a:t>
            </a:r>
          </a:p>
          <a:p>
            <a:r>
              <a:rPr lang="cs-CZ" dirty="0"/>
              <a:t>Velká diskuse v celé EVROPĚ. UVDL iniciuje vyjádření za Českou republiku.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72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0AFDEB-3B05-418B-C9B8-488AFFFF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Náš postoj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954260-A9F9-CFF5-B350-984E186C0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Alkoholické nápoje lze užívat zodpovědně – s mírou – v rámci vyváženého životního stylu. 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Podle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Eurostatu</a:t>
            </a:r>
            <a:r>
              <a:rPr lang="cs-CZ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si drtivá většina spotřebitelů v EU užívá alkoholické nápoje zodpovědně.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Nedávné údaje WHO pro Evropu navíc ukázaly, že nadměrné epizodické pití a úmrtnost a nemoci související s alkoholem zaznamenaly výraznější pokles než spotřeba na hlavu – což ukazuje, že Evropané pijí lépe, ale ne nutně pijí více. 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Uvědomujeme si však potenciálně škodlivý dopad, který může mít škodlivá konzumace alkoholu na zdraví spotřebitelů. Jsme proto odhodláni podporovat úsilí o snížení škodlivé konzumace alkoholu ve spolupráci se všemi relevantními zainteresovanými stranami. </a:t>
            </a:r>
          </a:p>
          <a:p>
            <a:r>
              <a:rPr lang="cs-CZ" dirty="0">
                <a:solidFill>
                  <a:srgbClr val="000000"/>
                </a:solidFill>
                <a:latin typeface="Roboto" panose="02000000000000000000" pitchFamily="2" charset="0"/>
              </a:rPr>
              <a:t>Máme zájem diskutovat o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plánu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European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Beating</a:t>
            </a:r>
            <a:r>
              <a:rPr lang="cs-CZ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Cancer</a:t>
            </a:r>
            <a:r>
              <a:rPr lang="cs-CZ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Plan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 vyměnit si názory na roli hospodářských subjektů v budoucí debatě. </a:t>
            </a:r>
          </a:p>
          <a:p>
            <a:r>
              <a:rPr lang="cs-CZ" dirty="0">
                <a:solidFill>
                  <a:srgbClr val="000000"/>
                </a:solidFill>
                <a:latin typeface="Roboto" panose="02000000000000000000" pitchFamily="2" charset="0"/>
              </a:rPr>
              <a:t>Můžeme jasně ukázat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jak náš sektor propagoval snahy o stimulaci zavádění zdravějších a udržitelných vzorců spotřeby, a to investicemi do programů, jako jsou iniciativy pro zodpovědné pití 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59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B263303-AB13-4B5F-9B9D-5820D270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/>
              <a:t>Samoregulační principy</a:t>
            </a:r>
            <a:endParaRPr lang="en-GB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488CA00-E2CF-43D4-981B-0CC9FF81D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10450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cs-CZ" dirty="0"/>
              <a:t>Nejdůležitější body</a:t>
            </a:r>
          </a:p>
          <a:p>
            <a:pPr lvl="2"/>
            <a:r>
              <a:rPr lang="cs-CZ" dirty="0"/>
              <a:t>Ochrana osob mladších 18 let před účinky reklamy na alkohol včetně pravidel chování na sociálních sítích (tyto osoby nesmí být v žádném smyslu cílovou skupinou, reklama nesmí využívat pro ně typické atraktivní prvky, nesmí být dostupná na výrobcích pro ně určených apod.)</a:t>
            </a:r>
          </a:p>
          <a:p>
            <a:pPr lvl="2"/>
            <a:r>
              <a:rPr lang="cs-CZ" dirty="0"/>
              <a:t>Jednoznačné odmítnutí jakéhokoliv zneužívání alkoholu v jakékoliv podobě </a:t>
            </a:r>
          </a:p>
          <a:p>
            <a:pPr lvl="2"/>
            <a:r>
              <a:rPr lang="cs-CZ" dirty="0"/>
              <a:t>výrazné posílení dohledu nad dodržováním samoregulačních principů – Rada pro reklamu  </a:t>
            </a:r>
          </a:p>
          <a:p>
            <a:pPr lvl="2"/>
            <a:r>
              <a:rPr lang="cs-CZ" dirty="0"/>
              <a:t>Zavedení povinného institutu „Copy </a:t>
            </a:r>
            <a:r>
              <a:rPr lang="cs-CZ" dirty="0" err="1"/>
              <a:t>advice</a:t>
            </a:r>
            <a:r>
              <a:rPr lang="cs-CZ" dirty="0"/>
              <a:t>“ pro kampaně v televizi a na billboardech</a:t>
            </a:r>
          </a:p>
          <a:p>
            <a:pPr lvl="2"/>
            <a:r>
              <a:rPr lang="cs-CZ" dirty="0"/>
              <a:t>Umístění nových varovných znaků na obalech alkoholických nápojů</a:t>
            </a:r>
            <a:endParaRPr lang="cs-CZ" sz="24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C09AAA07-72C3-4B3D-8164-F4167106AA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065" y="2510923"/>
            <a:ext cx="1041877" cy="104187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BD32F4C-2A5F-4EF5-A621-DE6560819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6637" y="3552800"/>
            <a:ext cx="2078735" cy="29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91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687FA0-EF6D-E22D-8832-09E24E3E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Preventivní programy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77AC09-A7B8-A857-BF63-6A1A93A05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Pij s rozumem – </a:t>
            </a:r>
            <a:r>
              <a:rPr lang="cs-CZ" dirty="0">
                <a:hlinkClick r:id="rId2"/>
              </a:rPr>
              <a:t>www.pijsrozumem.cz</a:t>
            </a:r>
            <a:endParaRPr lang="cs-CZ" dirty="0"/>
          </a:p>
          <a:p>
            <a:r>
              <a:rPr lang="cs-CZ" dirty="0"/>
              <a:t>Pobavme se o alkoholu </a:t>
            </a:r>
            <a:r>
              <a:rPr lang="cs-CZ" dirty="0">
                <a:hlinkClick r:id="rId3"/>
              </a:rPr>
              <a:t>www.pobavmeseoalkoholu.cz</a:t>
            </a:r>
            <a:endParaRPr lang="cs-CZ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349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E6626A-7A7C-398C-CC2B-DBE865F71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Nesprávný pohled na alkohol</a:t>
            </a:r>
            <a:endParaRPr lang="en-GB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49D5084-F9B2-AE8C-3FEB-0ECB4455A5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3" b="2397"/>
          <a:stretch/>
        </p:blipFill>
        <p:spPr bwMode="auto">
          <a:xfrm>
            <a:off x="2884714" y="1704975"/>
            <a:ext cx="6727372" cy="38304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4625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89A10-489E-4BF8-8264-A03933167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767"/>
            <a:ext cx="10515600" cy="1325563"/>
          </a:xfrm>
        </p:spPr>
        <p:txBody>
          <a:bodyPr/>
          <a:lstStyle/>
          <a:p>
            <a:r>
              <a:rPr lang="cs-CZ" dirty="0"/>
              <a:t>Edukační kampaně UVDL</a:t>
            </a:r>
            <a:endParaRPr lang="en-GB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78F0223-4C26-414A-A53C-93ABD1C146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11" y="1505113"/>
            <a:ext cx="4282754" cy="4351338"/>
          </a:xfrm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FF3E41E9-F64C-4145-9A3B-4CA3701FFC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4" y="1580508"/>
            <a:ext cx="4286478" cy="4351338"/>
          </a:xfrm>
        </p:spPr>
      </p:pic>
    </p:spTree>
    <p:extLst>
      <p:ext uri="{BB962C8B-B14F-4D97-AF65-F5344CB8AC3E}">
        <p14:creationId xmlns:p14="http://schemas.microsoft.com/office/powerpoint/2010/main" val="1233270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AA8D38-AEA7-67D8-4BAE-4D57365E7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Správný směr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93483D-C155-A397-534E-83C4C58C7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Prevence je základ jakýchkoliv snažení o regulaci.</a:t>
            </a:r>
          </a:p>
          <a:p>
            <a:r>
              <a:rPr lang="cs-CZ" dirty="0"/>
              <a:t>Restrikce vyvolávají odpor a všelijaké obcházení, efekt jejich zavedení je mnohem delší a nákladnější.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28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58BD30-3BCB-4127-86DF-FD4DB3DE6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Unie výrobců a dovozců lihovin </a:t>
            </a:r>
            <a:br>
              <a:rPr lang="cs-CZ" dirty="0"/>
            </a:br>
            <a:r>
              <a:rPr lang="cs-CZ" dirty="0"/>
              <a:t>České republiky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C28776-045E-4990-9FB4-4A9C0D7A1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Sdružení 17 nejvýznamnějších výrobců a dovozců lihovin v České republice</a:t>
            </a:r>
          </a:p>
          <a:p>
            <a:r>
              <a:rPr lang="cs-CZ" dirty="0"/>
              <a:t>Členy jsou jak velké nadnárodní firmy (DIAGEO, PERNOD RICARD, STOCK), české velké firmy (PALÍRNA U ZELENÉHO STROMU, RUDOLF JELÍNEK)  tak malí čeští podnikatelé (Milan METELKA, LIQUI B, Ultra Premium </a:t>
            </a:r>
            <a:r>
              <a:rPr lang="cs-CZ" dirty="0" err="1"/>
              <a:t>Brands</a:t>
            </a:r>
            <a:r>
              <a:rPr lang="cs-CZ" dirty="0"/>
              <a:t>)</a:t>
            </a:r>
          </a:p>
          <a:p>
            <a:r>
              <a:rPr lang="cs-CZ" dirty="0"/>
              <a:t>Členové UVDL  zaplatí do státního rozpočtu cca 80% z celkového výběru spotřební daně na líh, tj. cca 7 mld korun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106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C4955A2-B1C2-39CD-E0A1-34069BA2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444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4951D4F-F39A-81CF-8BD2-D3379759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Spotřeba alkoholu v České republice podle komodit</a:t>
            </a:r>
            <a:endParaRPr lang="en-GB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C2F14400-E017-46E2-AD63-22B164A9A7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205216"/>
              </p:ext>
            </p:extLst>
          </p:nvPr>
        </p:nvGraphicFramePr>
        <p:xfrm>
          <a:off x="1446155" y="1340528"/>
          <a:ext cx="10148082" cy="4385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5111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21F926-0A2A-72BC-2018-48101FAC5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Porovnání spotřeby a výběru spotřební daně u jednotlivých komodit alkoholu</a:t>
            </a:r>
            <a:endParaRPr lang="en-GB" dirty="0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66EA6CC9-D4D8-4EC6-B4C4-7A1E0E454E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437097"/>
              </p:ext>
            </p:extLst>
          </p:nvPr>
        </p:nvGraphicFramePr>
        <p:xfrm>
          <a:off x="8382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9C98FC42-F180-CA59-EDA9-007D04B170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874884"/>
              </p:ext>
            </p:extLst>
          </p:nvPr>
        </p:nvGraphicFramePr>
        <p:xfrm>
          <a:off x="6096000" y="1942696"/>
          <a:ext cx="4914900" cy="297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9C98FC42-F180-CA59-EDA9-007D04B170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068003"/>
              </p:ext>
            </p:extLst>
          </p:nvPr>
        </p:nvGraphicFramePr>
        <p:xfrm>
          <a:off x="5546454" y="1827993"/>
          <a:ext cx="5082799" cy="297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71830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8400DE-9BA4-85EF-8BFA-3475EAF62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spotřební </a:t>
            </a:r>
            <a:r>
              <a:rPr lang="cs-CZ"/>
              <a:t>daně na lihoviny 2004-2021</a:t>
            </a:r>
            <a:endParaRPr lang="en-GB" dirty="0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1DA66F44-3209-D4EB-03ED-D55F0A4B55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434185"/>
              </p:ext>
            </p:extLst>
          </p:nvPr>
        </p:nvGraphicFramePr>
        <p:xfrm>
          <a:off x="1489435" y="2057400"/>
          <a:ext cx="9417377" cy="3504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23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B941EEA-726F-4AF3-B9F6-9870E656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845"/>
            <a:ext cx="10515600" cy="1325563"/>
          </a:xfrm>
        </p:spPr>
        <p:txBody>
          <a:bodyPr/>
          <a:lstStyle/>
          <a:p>
            <a:r>
              <a:rPr lang="cs-CZ" dirty="0"/>
              <a:t>Vývoj výměru spotřební daně pro jednotlivé komodity alkoholu 2019-2021 (COVID-19)</a:t>
            </a:r>
            <a:endParaRPr lang="en-GB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EADFA423-B0F0-4746-939F-BE6917079A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380900"/>
              </p:ext>
            </p:extLst>
          </p:nvPr>
        </p:nvGraphicFramePr>
        <p:xfrm>
          <a:off x="195309" y="1743075"/>
          <a:ext cx="3709942" cy="2136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77617EC9-5ADB-4BCE-82F1-9AC1C08ED1F0}"/>
              </a:ext>
            </a:extLst>
          </p:cNvPr>
          <p:cNvGraphicFramePr>
            <a:graphicFrameLocks/>
          </p:cNvGraphicFramePr>
          <p:nvPr/>
        </p:nvGraphicFramePr>
        <p:xfrm>
          <a:off x="4133850" y="1743076"/>
          <a:ext cx="3552825" cy="2136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B9CF0E27-197D-428C-A5FC-E18CFC183112}"/>
              </a:ext>
            </a:extLst>
          </p:cNvPr>
          <p:cNvGraphicFramePr>
            <a:graphicFrameLocks/>
          </p:cNvGraphicFramePr>
          <p:nvPr/>
        </p:nvGraphicFramePr>
        <p:xfrm>
          <a:off x="7915274" y="1743075"/>
          <a:ext cx="3819525" cy="2136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349384D7-50B8-E3A0-9642-60776092E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450381"/>
              </p:ext>
            </p:extLst>
          </p:nvPr>
        </p:nvGraphicFramePr>
        <p:xfrm>
          <a:off x="2147888" y="4038599"/>
          <a:ext cx="6600824" cy="2266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3404">
                  <a:extLst>
                    <a:ext uri="{9D8B030D-6E8A-4147-A177-3AD203B41FA5}">
                      <a16:colId xmlns:a16="http://schemas.microsoft.com/office/drawing/2014/main" val="1279334314"/>
                    </a:ext>
                  </a:extLst>
                </a:gridCol>
                <a:gridCol w="1326855">
                  <a:extLst>
                    <a:ext uri="{9D8B030D-6E8A-4147-A177-3AD203B41FA5}">
                      <a16:colId xmlns:a16="http://schemas.microsoft.com/office/drawing/2014/main" val="413409824"/>
                    </a:ext>
                  </a:extLst>
                </a:gridCol>
                <a:gridCol w="1326855">
                  <a:extLst>
                    <a:ext uri="{9D8B030D-6E8A-4147-A177-3AD203B41FA5}">
                      <a16:colId xmlns:a16="http://schemas.microsoft.com/office/drawing/2014/main" val="1753500299"/>
                    </a:ext>
                  </a:extLst>
                </a:gridCol>
                <a:gridCol w="1326855">
                  <a:extLst>
                    <a:ext uri="{9D8B030D-6E8A-4147-A177-3AD203B41FA5}">
                      <a16:colId xmlns:a16="http://schemas.microsoft.com/office/drawing/2014/main" val="3739547175"/>
                    </a:ext>
                  </a:extLst>
                </a:gridCol>
                <a:gridCol w="1326855">
                  <a:extLst>
                    <a:ext uri="{9D8B030D-6E8A-4147-A177-3AD203B41FA5}">
                      <a16:colId xmlns:a16="http://schemas.microsoft.com/office/drawing/2014/main" val="3817284945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pivo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víno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Lihoviny </a:t>
                      </a:r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POZOR zvýšení o 13,2% od 1.1.2020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lihoviny přepočet sazby SD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800918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2019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100%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100%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100%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100%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002567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2020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94,45%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109,27%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74,92%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66,21%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757354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2021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90,82%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131,24%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105,14%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92,91%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5177500"/>
                  </a:ext>
                </a:extLst>
              </a:tr>
            </a:tbl>
          </a:graphicData>
        </a:graphic>
      </p:graphicFrame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F97EA829-BA15-B9D5-A45A-DCF56EE1D872}"/>
              </a:ext>
            </a:extLst>
          </p:cNvPr>
          <p:cNvCxnSpPr/>
          <p:nvPr/>
        </p:nvCxnSpPr>
        <p:spPr>
          <a:xfrm>
            <a:off x="1846555" y="4678532"/>
            <a:ext cx="3373515" cy="488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72A161CE-7975-7001-A45C-A6E247E08297}"/>
              </a:ext>
            </a:extLst>
          </p:cNvPr>
          <p:cNvSpPr txBox="1"/>
          <p:nvPr/>
        </p:nvSpPr>
        <p:spPr>
          <a:xfrm>
            <a:off x="390525" y="4234649"/>
            <a:ext cx="142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Velký nárůst prodejů u šumivého vína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936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3EF8EB-4A93-DED7-89ED-A2ECF0C23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Porovnání spotřební daně na lihoviny v jednotlivých zemích EU</a:t>
            </a:r>
            <a:endParaRPr lang="en-GB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5BAE4C8-2CEB-8CB6-A5BD-9A4A7D6BA3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Šipka: doprava 2">
            <a:extLst>
              <a:ext uri="{FF2B5EF4-FFF2-40B4-BE49-F238E27FC236}">
                <a16:creationId xmlns:a16="http://schemas.microsoft.com/office/drawing/2014/main" id="{8AEC2F47-C363-9486-7435-20BD352ECB8D}"/>
              </a:ext>
            </a:extLst>
          </p:cNvPr>
          <p:cNvSpPr/>
          <p:nvPr/>
        </p:nvSpPr>
        <p:spPr>
          <a:xfrm rot="5400000">
            <a:off x="4287360" y="3002317"/>
            <a:ext cx="1741132" cy="1116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02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EE4FE8-7452-4D60-A50D-DE72CFE18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816" y="365125"/>
            <a:ext cx="9888984" cy="799645"/>
          </a:xfrm>
        </p:spPr>
        <p:txBody>
          <a:bodyPr>
            <a:normAutofit fontScale="90000"/>
          </a:bodyPr>
          <a:lstStyle/>
          <a:p>
            <a:r>
              <a:rPr lang="cs-CZ" dirty="0"/>
              <a:t>Spotřební daň na lihoviny a pivo</a:t>
            </a:r>
            <a:br>
              <a:rPr lang="cs-CZ" dirty="0"/>
            </a:br>
            <a:r>
              <a:rPr lang="cs-CZ" dirty="0"/>
              <a:t>diskriminační přístup i ve srovnání s EU</a:t>
            </a:r>
            <a:endParaRPr lang="en-GB" dirty="0"/>
          </a:p>
        </p:txBody>
      </p:sp>
      <p:pic>
        <p:nvPicPr>
          <p:cNvPr id="4" name="Grafik 6">
            <a:extLst>
              <a:ext uri="{FF2B5EF4-FFF2-40B4-BE49-F238E27FC236}">
                <a16:creationId xmlns:a16="http://schemas.microsoft.com/office/drawing/2014/main" id="{AF9361AE-D863-4DB7-B8C0-AB1B5B34CB3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50" y="1568502"/>
            <a:ext cx="4307403" cy="2127111"/>
          </a:xfrm>
          <a:prstGeom prst="rect">
            <a:avLst/>
          </a:prstGeom>
          <a:noFill/>
        </p:spPr>
      </p:pic>
      <p:pic>
        <p:nvPicPr>
          <p:cNvPr id="5" name="Grafik 3">
            <a:extLst>
              <a:ext uri="{FF2B5EF4-FFF2-40B4-BE49-F238E27FC236}">
                <a16:creationId xmlns:a16="http://schemas.microsoft.com/office/drawing/2014/main" id="{907BB056-828E-4E15-A1DB-E50609D86AD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23" y="1349675"/>
            <a:ext cx="5035166" cy="2572513"/>
          </a:xfrm>
          <a:prstGeom prst="rect">
            <a:avLst/>
          </a:prstGeom>
          <a:noFill/>
        </p:spPr>
      </p:pic>
      <p:pic>
        <p:nvPicPr>
          <p:cNvPr id="7" name="Grafik 8">
            <a:extLst>
              <a:ext uri="{FF2B5EF4-FFF2-40B4-BE49-F238E27FC236}">
                <a16:creationId xmlns:a16="http://schemas.microsoft.com/office/drawing/2014/main" id="{C28A8255-28E5-46F0-AC84-39E89E192E1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598151"/>
            <a:ext cx="5035166" cy="2323255"/>
          </a:xfrm>
          <a:prstGeom prst="rect">
            <a:avLst/>
          </a:prstGeom>
          <a:noFill/>
        </p:spPr>
      </p:pic>
      <p:pic>
        <p:nvPicPr>
          <p:cNvPr id="8" name="Picture 2" descr="C:\_data\vladimir_jan_becher_2014\UVDL\Pij s Rozumem\manual Loga Pij s rozumem\pijte_s_rozumem_inverzni.png">
            <a:extLst>
              <a:ext uri="{FF2B5EF4-FFF2-40B4-BE49-F238E27FC236}">
                <a16:creationId xmlns:a16="http://schemas.microsoft.com/office/drawing/2014/main" id="{6B9859A3-ED2C-4BFF-A864-C194ABD44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600" y="34076"/>
            <a:ext cx="1473900" cy="586612"/>
          </a:xfrm>
          <a:prstGeom prst="rect">
            <a:avLst/>
          </a:prstGeom>
          <a:noFill/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396FD9B0-953F-44F1-9661-484BDCBFDCDA}"/>
              </a:ext>
            </a:extLst>
          </p:cNvPr>
          <p:cNvGraphicFramePr>
            <a:graphicFrameLocks/>
          </p:cNvGraphicFramePr>
          <p:nvPr/>
        </p:nvGraphicFramePr>
        <p:xfrm>
          <a:off x="550415" y="3429000"/>
          <a:ext cx="5276522" cy="264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E581BF39-D54A-4336-9EA5-985679BC0279}"/>
              </a:ext>
            </a:extLst>
          </p:cNvPr>
          <p:cNvCxnSpPr/>
          <p:nvPr/>
        </p:nvCxnSpPr>
        <p:spPr>
          <a:xfrm>
            <a:off x="2503491" y="2259766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BDDDA73D-5980-4CC1-BC3C-7384414D23AE}"/>
              </a:ext>
            </a:extLst>
          </p:cNvPr>
          <p:cNvCxnSpPr/>
          <p:nvPr/>
        </p:nvCxnSpPr>
        <p:spPr>
          <a:xfrm>
            <a:off x="7348742" y="2510360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B189D36D-19E7-4F3D-A4E6-65A734CBB608}"/>
              </a:ext>
            </a:extLst>
          </p:cNvPr>
          <p:cNvCxnSpPr/>
          <p:nvPr/>
        </p:nvCxnSpPr>
        <p:spPr>
          <a:xfrm>
            <a:off x="2586337" y="4074161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DBF587D3-5EF3-4E3D-9FE2-4E4C732D9D64}"/>
              </a:ext>
            </a:extLst>
          </p:cNvPr>
          <p:cNvCxnSpPr/>
          <p:nvPr/>
        </p:nvCxnSpPr>
        <p:spPr>
          <a:xfrm>
            <a:off x="9984432" y="4722233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3957540-76EA-41A6-A661-947AC1C001B2}"/>
              </a:ext>
            </a:extLst>
          </p:cNvPr>
          <p:cNvSpPr txBox="1"/>
          <p:nvPr/>
        </p:nvSpPr>
        <p:spPr>
          <a:xfrm>
            <a:off x="2063552" y="2132856"/>
            <a:ext cx="892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10.MÍSTO</a:t>
            </a:r>
            <a:endParaRPr lang="en-GB" sz="12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9CC59F4-3BD1-4951-B56A-EBFA7B868D39}"/>
              </a:ext>
            </a:extLst>
          </p:cNvPr>
          <p:cNvSpPr txBox="1"/>
          <p:nvPr/>
        </p:nvSpPr>
        <p:spPr>
          <a:xfrm>
            <a:off x="7017693" y="2149693"/>
            <a:ext cx="892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6.MÍSTO</a:t>
            </a:r>
            <a:endParaRPr lang="en-GB" sz="1200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0F85176-147E-4E08-9374-B8AB90FBBE2D}"/>
              </a:ext>
            </a:extLst>
          </p:cNvPr>
          <p:cNvSpPr txBox="1"/>
          <p:nvPr/>
        </p:nvSpPr>
        <p:spPr>
          <a:xfrm>
            <a:off x="9480376" y="4445234"/>
            <a:ext cx="892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21.MÍSTO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11950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7B8496-ED92-4C54-8DFA-E20519BE0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Evropský plán boje proti rakovině</a:t>
            </a:r>
            <a:br>
              <a:rPr lang="cs-CZ" dirty="0"/>
            </a:b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Beating</a:t>
            </a:r>
            <a:r>
              <a:rPr lang="cs-CZ" dirty="0"/>
              <a:t> </a:t>
            </a:r>
            <a:r>
              <a:rPr lang="cs-CZ" dirty="0" err="1"/>
              <a:t>Cancer</a:t>
            </a:r>
            <a:r>
              <a:rPr lang="cs-CZ" dirty="0"/>
              <a:t> </a:t>
            </a:r>
            <a:r>
              <a:rPr lang="cs-CZ" dirty="0" err="1"/>
              <a:t>Plan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D202F5-2C2C-440A-AEEA-FDA33DC93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23382"/>
          </a:xfrm>
        </p:spPr>
        <p:txBody>
          <a:bodyPr>
            <a:normAutofit/>
          </a:bodyPr>
          <a:lstStyle/>
          <a:p>
            <a:r>
              <a:rPr lang="cs-CZ" sz="3200" dirty="0"/>
              <a:t>Návrhy, které v materiálu zaznívají pro oblast alkoholu:</a:t>
            </a:r>
          </a:p>
          <a:p>
            <a:pPr lvl="1"/>
            <a:r>
              <a:rPr lang="cs-CZ" dirty="0"/>
              <a:t>Zajistit dostatečné zdanění alkohol</a:t>
            </a:r>
            <a:endParaRPr lang="cs-CZ" sz="1800" dirty="0"/>
          </a:p>
          <a:p>
            <a:pPr lvl="1"/>
            <a:r>
              <a:rPr lang="cs-CZ" dirty="0"/>
              <a:t>Výrazně omezit reklamu na alkohol včetně on-line médií</a:t>
            </a:r>
          </a:p>
          <a:p>
            <a:pPr lvl="1"/>
            <a:r>
              <a:rPr lang="cs-CZ" dirty="0"/>
              <a:t>Povinně uvádět do konce roku 2022 údaje o energetické hodnotě a nutričních hodnotách na etiketu</a:t>
            </a:r>
          </a:p>
          <a:p>
            <a:pPr lvl="1"/>
            <a:r>
              <a:rPr lang="cs-CZ" dirty="0"/>
              <a:t>Povinně umístit do konce roku 2023 varovný text na etikety: Alkohol může poškodit vaše zdraví“</a:t>
            </a:r>
          </a:p>
        </p:txBody>
      </p:sp>
    </p:spTree>
    <p:extLst>
      <p:ext uri="{BB962C8B-B14F-4D97-AF65-F5344CB8AC3E}">
        <p14:creationId xmlns:p14="http://schemas.microsoft.com/office/powerpoint/2010/main" val="16781928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lastní 7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1120</Words>
  <Application>Microsoft Office PowerPoint</Application>
  <PresentationFormat>Širokoúhlá obrazovka</PresentationFormat>
  <Paragraphs>110</Paragraphs>
  <Slides>20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Montserrat</vt:lpstr>
      <vt:lpstr>Roboto</vt:lpstr>
      <vt:lpstr>Motiv Office</vt:lpstr>
      <vt:lpstr>Office Theme</vt:lpstr>
      <vt:lpstr>    Unie výrobců a dovozců lihovin České republiky Zájmové sdružení výrobců a dovozců lihovin chránící společné zájmy před státními a evropskými orgány a institucemi</vt:lpstr>
      <vt:lpstr>Unie výrobců a dovozců lihovin  České republiky</vt:lpstr>
      <vt:lpstr>Spotřeba alkoholu v České republice podle komodit</vt:lpstr>
      <vt:lpstr>Porovnání spotřeby a výběru spotřební daně u jednotlivých komodit alkoholu</vt:lpstr>
      <vt:lpstr>Výběr spotřební daně na lihoviny 2004-2021</vt:lpstr>
      <vt:lpstr>Vývoj výměru spotřební daně pro jednotlivé komodity alkoholu 2019-2021 (COVID-19)</vt:lpstr>
      <vt:lpstr>Porovnání spotřební daně na lihoviny v jednotlivých zemích EU</vt:lpstr>
      <vt:lpstr>Spotřební daň na lihoviny a pivo diskriminační přístup i ve srovnání s EU</vt:lpstr>
      <vt:lpstr>Evropský plán boje proti rakovině European Beating Cancer Plan</vt:lpstr>
      <vt:lpstr>A. Dostatečné zdanění alkoholu</vt:lpstr>
      <vt:lpstr>B. Výrazně omezit reklamu na alkohol včetně on-line médií</vt:lpstr>
      <vt:lpstr>C. Povinné uvádění energetické hodnoty a nutričních hodnot na etiketě</vt:lpstr>
      <vt:lpstr>Uvádění varovné zprávy na etiketách</vt:lpstr>
      <vt:lpstr>Náš postoj</vt:lpstr>
      <vt:lpstr>Samoregulační principy</vt:lpstr>
      <vt:lpstr>Preventivní programy</vt:lpstr>
      <vt:lpstr>Nesprávný pohled na alkohol</vt:lpstr>
      <vt:lpstr>Edukační kampaně UVDL</vt:lpstr>
      <vt:lpstr>Správný směr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Kristýna Velacková</dc:creator>
  <cp:lastModifiedBy>Darebník Vladimír</cp:lastModifiedBy>
  <cp:revision>10</cp:revision>
  <dcterms:created xsi:type="dcterms:W3CDTF">2020-12-04T07:31:20Z</dcterms:created>
  <dcterms:modified xsi:type="dcterms:W3CDTF">2022-08-18T08:35:51Z</dcterms:modified>
</cp:coreProperties>
</file>