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45"/>
  </p:notesMasterIdLst>
  <p:sldIdLst>
    <p:sldId id="316" r:id="rId5"/>
    <p:sldId id="335" r:id="rId6"/>
    <p:sldId id="309" r:id="rId7"/>
    <p:sldId id="336" r:id="rId8"/>
    <p:sldId id="337" r:id="rId9"/>
    <p:sldId id="338" r:id="rId10"/>
    <p:sldId id="339" r:id="rId11"/>
    <p:sldId id="340" r:id="rId12"/>
    <p:sldId id="313" r:id="rId13"/>
    <p:sldId id="314" r:id="rId14"/>
    <p:sldId id="315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11" r:id="rId33"/>
    <p:sldId id="258" r:id="rId34"/>
    <p:sldId id="297" r:id="rId35"/>
    <p:sldId id="305" r:id="rId36"/>
    <p:sldId id="299" r:id="rId37"/>
    <p:sldId id="306" r:id="rId38"/>
    <p:sldId id="303" r:id="rId39"/>
    <p:sldId id="307" r:id="rId40"/>
    <p:sldId id="302" r:id="rId41"/>
    <p:sldId id="301" r:id="rId42"/>
    <p:sldId id="308" r:id="rId43"/>
    <p:sldId id="317" r:id="rId44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14" autoAdjust="0"/>
  </p:normalViewPr>
  <p:slideViewPr>
    <p:cSldViewPr>
      <p:cViewPr>
        <p:scale>
          <a:sx n="70" d="100"/>
          <a:sy n="70" d="100"/>
        </p:scale>
        <p:origin x="-1164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Documents%20and%20Settings\u011847\Dokumenty\P&#345;&#237;jmy%20st&#225;tn&#237;ho%20rozpo&#269;tu%20-%20grafy,%20tabulky,%20koment&#225;&#345;e\2013%20-%2005\pomocn&#233;%20podklady,%20Proch&#225;skov&#225;\Grafy-statistiky%202013_do_%2005_2013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u029093\Dokumenty\G&#344;C\Archiv\Prezentace\Zna&#269;en&#237;\P&#345;ehled%20KP%202005_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1815027088493534E-2"/>
          <c:y val="0.10561237196248968"/>
          <c:w val="0.61987802008927306"/>
          <c:h val="0.8710809512155922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Podíl na celkovém inkasu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-7.1733204412472773E-2"/>
                  <c:y val="7.0148056092702519E-4"/>
                </c:manualLayout>
              </c:layout>
              <c:showPercent val="1"/>
            </c:dLbl>
            <c:dLbl>
              <c:idx val="3"/>
              <c:layout>
                <c:manualLayout>
                  <c:x val="-3.0011856321519887E-2"/>
                  <c:y val="-3.069172215679368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List1!$A$2:$A$6</c:f>
              <c:strCache>
                <c:ptCount val="5"/>
                <c:pt idx="0">
                  <c:v>Minerální oleje</c:v>
                </c:pt>
                <c:pt idx="1">
                  <c:v>Tabákové výrobky</c:v>
                </c:pt>
                <c:pt idx="2">
                  <c:v>Líh</c:v>
                </c:pt>
                <c:pt idx="3">
                  <c:v>Pivo</c:v>
                </c:pt>
                <c:pt idx="4">
                  <c:v>Víno a meziprodukty</c:v>
                </c:pt>
              </c:strCache>
            </c:strRef>
          </c:cat>
          <c:val>
            <c:numRef>
              <c:f>List1!$B$2:$B$6</c:f>
              <c:numCache>
                <c:formatCode>0.00</c:formatCode>
                <c:ptCount val="5"/>
                <c:pt idx="0" formatCode="General">
                  <c:v>78.83</c:v>
                </c:pt>
                <c:pt idx="1">
                  <c:v>47</c:v>
                </c:pt>
                <c:pt idx="2" formatCode="General">
                  <c:v>6.52</c:v>
                </c:pt>
                <c:pt idx="3" formatCode="General">
                  <c:v>4.6599999999999975</c:v>
                </c:pt>
                <c:pt idx="4" formatCode="General">
                  <c:v>0.32000000000000073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0351554505639726"/>
          <c:w val="0.6293670691801716"/>
          <c:h val="0.89360470364404065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Podíl na inkasu</c:v>
                </c:pt>
              </c:strCache>
            </c:strRef>
          </c:tx>
          <c:explosion val="17"/>
          <c:dLbls>
            <c:showPercent val="1"/>
            <c:showLeaderLines val="1"/>
          </c:dLbls>
          <c:cat>
            <c:strRef>
              <c:f>List1!$A$2:$A$6</c:f>
              <c:strCache>
                <c:ptCount val="5"/>
                <c:pt idx="0">
                  <c:v>Minerální oleje</c:v>
                </c:pt>
                <c:pt idx="1">
                  <c:v>Tabákové výrobky</c:v>
                </c:pt>
                <c:pt idx="2">
                  <c:v>Líh</c:v>
                </c:pt>
                <c:pt idx="3">
                  <c:v>Pivo</c:v>
                </c:pt>
                <c:pt idx="4">
                  <c:v>Víno a meziprodukty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28.27</c:v>
                </c:pt>
                <c:pt idx="1">
                  <c:v>21.12</c:v>
                </c:pt>
                <c:pt idx="2">
                  <c:v>2.79</c:v>
                </c:pt>
                <c:pt idx="3">
                  <c:v>1.6500000000000001</c:v>
                </c:pt>
                <c:pt idx="4">
                  <c:v>0.17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/>
              <a:t>Příjmy ze spotřební daně z lihu v porovnání s předpokladem pro rok 2013</a:t>
            </a:r>
          </a:p>
        </c:rich>
      </c:tx>
      <c:layout>
        <c:manualLayout>
          <c:xMode val="edge"/>
          <c:yMode val="edge"/>
          <c:x val="0.20711297071129744"/>
          <c:y val="2.030466128442804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2633318520164433E-2"/>
          <c:y val="1.5000714206358033E-2"/>
          <c:w val="0.85251046025104549"/>
          <c:h val="0.63248091618879698"/>
        </c:manualLayout>
      </c:layout>
      <c:barChart>
        <c:barDir val="col"/>
        <c:grouping val="clustered"/>
        <c:ser>
          <c:idx val="1"/>
          <c:order val="0"/>
          <c:tx>
            <c:v>2004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 CE"/>
                        <a:ea typeface="Arial CE"/>
                        <a:cs typeface="Arial CE"/>
                      </a:defRPr>
                    </a:pPr>
                    <a:r>
                      <a:t>36,4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cs-CZ"/>
              </a:p>
            </c:txPr>
            <c:showVal val="1"/>
          </c:dLbls>
          <c:cat>
            <c:strRef>
              <c:f>'m - SPD + EKO'!$P$1:$AC$1</c:f>
              <c:strCache>
                <c:ptCount val="14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  <c:pt idx="12">
                  <c:v>plán SR</c:v>
                </c:pt>
                <c:pt idx="13">
                  <c:v>odhad GŘC</c:v>
                </c:pt>
              </c:strCache>
            </c:strRef>
          </c:cat>
          <c:val>
            <c:numRef>
              <c:f>'m - SPD + EKO'!$B$86:$M$86</c:f>
              <c:numCache>
                <c:formatCode>0.000</c:formatCode>
                <c:ptCount val="12"/>
                <c:pt idx="0">
                  <c:v>0.92870878044140071</c:v>
                </c:pt>
                <c:pt idx="1">
                  <c:v>1.6090783193377161</c:v>
                </c:pt>
                <c:pt idx="2">
                  <c:v>1.8464969984293436</c:v>
                </c:pt>
                <c:pt idx="3">
                  <c:v>2.0916505413999582</c:v>
                </c:pt>
                <c:pt idx="4">
                  <c:v>2.2863785506055492</c:v>
                </c:pt>
                <c:pt idx="5">
                  <c:v>2.5946928475107542</c:v>
                </c:pt>
                <c:pt idx="6">
                  <c:v>3.0497333435423171</c:v>
                </c:pt>
                <c:pt idx="7">
                  <c:v>3.3181615440400001</c:v>
                </c:pt>
                <c:pt idx="8">
                  <c:v>3.7388250762599999</c:v>
                </c:pt>
                <c:pt idx="9">
                  <c:v>4.1651853979999744</c:v>
                </c:pt>
                <c:pt idx="10">
                  <c:v>4.6865649999999945</c:v>
                </c:pt>
                <c:pt idx="11">
                  <c:v>5.305455999999988</c:v>
                </c:pt>
              </c:numCache>
            </c:numRef>
          </c:val>
        </c:ser>
        <c:ser>
          <c:idx val="2"/>
          <c:order val="1"/>
          <c:tx>
            <c:v>2005</c:v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'm - SPD + EKO'!$P$1:$AC$1</c:f>
              <c:strCache>
                <c:ptCount val="14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  <c:pt idx="12">
                  <c:v>plán SR</c:v>
                </c:pt>
                <c:pt idx="13">
                  <c:v>odhad GŘC</c:v>
                </c:pt>
              </c:strCache>
            </c:strRef>
          </c:cat>
          <c:val>
            <c:numRef>
              <c:f>'m - SPD + EKO'!$B$80:$M$80</c:f>
              <c:numCache>
                <c:formatCode>0.000</c:formatCode>
                <c:ptCount val="12"/>
                <c:pt idx="0">
                  <c:v>0.69674100000000283</c:v>
                </c:pt>
                <c:pt idx="1">
                  <c:v>1.4358796099999946</c:v>
                </c:pt>
                <c:pt idx="2">
                  <c:v>1.7751399999999984</c:v>
                </c:pt>
                <c:pt idx="3">
                  <c:v>2.1602579999999998</c:v>
                </c:pt>
                <c:pt idx="4">
                  <c:v>2.6770889891740044</c:v>
                </c:pt>
                <c:pt idx="5">
                  <c:v>3.0620210000000001</c:v>
                </c:pt>
                <c:pt idx="6">
                  <c:v>3.4385249999999998</c:v>
                </c:pt>
                <c:pt idx="7">
                  <c:v>3.8774379999999997</c:v>
                </c:pt>
                <c:pt idx="8">
                  <c:v>4.2479412377799841</c:v>
                </c:pt>
                <c:pt idx="9">
                  <c:v>4.735951</c:v>
                </c:pt>
                <c:pt idx="10">
                  <c:v>5.2317908051138193</c:v>
                </c:pt>
                <c:pt idx="11">
                  <c:v>5.8115199999999945</c:v>
                </c:pt>
              </c:numCache>
            </c:numRef>
          </c:val>
        </c:ser>
        <c:ser>
          <c:idx val="3"/>
          <c:order val="2"/>
          <c:tx>
            <c:v>2006</c:v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'm - SPD + EKO'!$P$1:$AC$1</c:f>
              <c:strCache>
                <c:ptCount val="14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  <c:pt idx="12">
                  <c:v>plán SR</c:v>
                </c:pt>
                <c:pt idx="13">
                  <c:v>odhad GŘC</c:v>
                </c:pt>
              </c:strCache>
            </c:strRef>
          </c:cat>
          <c:val>
            <c:numRef>
              <c:f>'m - SPD + EKO'!$B$74:$M$74</c:f>
              <c:numCache>
                <c:formatCode>0.000</c:formatCode>
                <c:ptCount val="12"/>
                <c:pt idx="0">
                  <c:v>0.70875094108937664</c:v>
                </c:pt>
                <c:pt idx="1">
                  <c:v>1.5241368482571698</c:v>
                </c:pt>
                <c:pt idx="2">
                  <c:v>1.9336312480487374</c:v>
                </c:pt>
                <c:pt idx="3">
                  <c:v>2.3863466318118367</c:v>
                </c:pt>
                <c:pt idx="4">
                  <c:v>2.9341213105994082</c:v>
                </c:pt>
                <c:pt idx="5">
                  <c:v>3.5041400134160301</c:v>
                </c:pt>
                <c:pt idx="6">
                  <c:v>3.9025177316453212</c:v>
                </c:pt>
                <c:pt idx="7">
                  <c:v>4.4097579924302348</c:v>
                </c:pt>
                <c:pt idx="8">
                  <c:v>4.8401089548961176</c:v>
                </c:pt>
                <c:pt idx="9">
                  <c:v>5.442041211934626</c:v>
                </c:pt>
                <c:pt idx="10">
                  <c:v>6.0259217648458954</c:v>
                </c:pt>
                <c:pt idx="11">
                  <c:v>6.7994694215350027</c:v>
                </c:pt>
              </c:numCache>
            </c:numRef>
          </c:val>
        </c:ser>
        <c:ser>
          <c:idx val="0"/>
          <c:order val="3"/>
          <c:tx>
            <c:v>2007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'm - SPD + EKO'!$B$68:$M$68</c:f>
              <c:numCache>
                <c:formatCode>0.000</c:formatCode>
                <c:ptCount val="12"/>
                <c:pt idx="0">
                  <c:v>0.81335845706660692</c:v>
                </c:pt>
                <c:pt idx="1">
                  <c:v>1.5700580769799741</c:v>
                </c:pt>
                <c:pt idx="2">
                  <c:v>2.0474137633299092</c:v>
                </c:pt>
                <c:pt idx="3">
                  <c:v>2.5370500836882108</c:v>
                </c:pt>
                <c:pt idx="4">
                  <c:v>3.1058356204709598</c:v>
                </c:pt>
                <c:pt idx="5">
                  <c:v>3.6007417373451962</c:v>
                </c:pt>
                <c:pt idx="6">
                  <c:v>4.1161855908170217</c:v>
                </c:pt>
                <c:pt idx="7">
                  <c:v>4.615056858255266</c:v>
                </c:pt>
                <c:pt idx="8">
                  <c:v>5.1359018468988635</c:v>
                </c:pt>
                <c:pt idx="9">
                  <c:v>5.7177897901060879</c:v>
                </c:pt>
                <c:pt idx="10">
                  <c:v>6.3571055034866255</c:v>
                </c:pt>
                <c:pt idx="11">
                  <c:v>7.124462353419986</c:v>
                </c:pt>
              </c:numCache>
            </c:numRef>
          </c:val>
        </c:ser>
        <c:ser>
          <c:idx val="4"/>
          <c:order val="4"/>
          <c:tx>
            <c:v>2008</c:v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'm - SPD + EKO'!$B$58:$M$58</c:f>
              <c:numCache>
                <c:formatCode>0.000</c:formatCode>
                <c:ptCount val="12"/>
                <c:pt idx="0">
                  <c:v>1.0964900176770054</c:v>
                </c:pt>
                <c:pt idx="1">
                  <c:v>1.6616557339618554</c:v>
                </c:pt>
                <c:pt idx="2">
                  <c:v>2.2184392602620449</c:v>
                </c:pt>
                <c:pt idx="3">
                  <c:v>2.6747254854515181</c:v>
                </c:pt>
                <c:pt idx="4">
                  <c:v>3.1906752135477388</c:v>
                </c:pt>
                <c:pt idx="5">
                  <c:v>3.6527760113436383</c:v>
                </c:pt>
                <c:pt idx="6">
                  <c:v>4.1922079913266188</c:v>
                </c:pt>
                <c:pt idx="7">
                  <c:v>4.6897848556615607</c:v>
                </c:pt>
                <c:pt idx="8">
                  <c:v>5.2173383359278764</c:v>
                </c:pt>
                <c:pt idx="9">
                  <c:v>5.7535398853485411</c:v>
                </c:pt>
                <c:pt idx="10">
                  <c:v>6.3487463427833415</c:v>
                </c:pt>
                <c:pt idx="11">
                  <c:v>7.0823532785699861</c:v>
                </c:pt>
              </c:numCache>
            </c:numRef>
          </c:val>
        </c:ser>
        <c:ser>
          <c:idx val="5"/>
          <c:order val="5"/>
          <c:tx>
            <c:v>2009</c:v>
          </c:tx>
          <c:val>
            <c:numRef>
              <c:f>'m - SPD + EKO'!$B$48:$N$48</c:f>
              <c:numCache>
                <c:formatCode>#,##0.000</c:formatCode>
                <c:ptCount val="13"/>
                <c:pt idx="0" formatCode="0.000">
                  <c:v>0.80485031673033769</c:v>
                </c:pt>
                <c:pt idx="1">
                  <c:v>1.6240572023197233</c:v>
                </c:pt>
                <c:pt idx="2" formatCode="0.000">
                  <c:v>2.0754547551848237</c:v>
                </c:pt>
                <c:pt idx="3" formatCode="0.000">
                  <c:v>2.5181559600849437</c:v>
                </c:pt>
                <c:pt idx="4" formatCode="0.000">
                  <c:v>3.1223179605964275</c:v>
                </c:pt>
                <c:pt idx="5" formatCode="0.000">
                  <c:v>3.4467938285425057</c:v>
                </c:pt>
                <c:pt idx="6">
                  <c:v>4.0270635061842945</c:v>
                </c:pt>
                <c:pt idx="7">
                  <c:v>4.5333208997837033</c:v>
                </c:pt>
                <c:pt idx="8" formatCode="0.000">
                  <c:v>4.8972336433439878</c:v>
                </c:pt>
                <c:pt idx="9" formatCode="0.000">
                  <c:v>5.5917732666160305</c:v>
                </c:pt>
                <c:pt idx="10" formatCode="0.000">
                  <c:v>6.1795790666104677</c:v>
                </c:pt>
                <c:pt idx="11" formatCode="0.000">
                  <c:v>6.9648537963999955</c:v>
                </c:pt>
                <c:pt idx="12" formatCode="0.000">
                  <c:v>7.1</c:v>
                </c:pt>
              </c:numCache>
            </c:numRef>
          </c:val>
        </c:ser>
        <c:ser>
          <c:idx val="6"/>
          <c:order val="6"/>
          <c:tx>
            <c:v>2010</c:v>
          </c:tx>
          <c:val>
            <c:numRef>
              <c:f>'m - SPD + EKO'!$B$38:$N$38</c:f>
              <c:numCache>
                <c:formatCode>0.000</c:formatCode>
                <c:ptCount val="13"/>
                <c:pt idx="0">
                  <c:v>1.0689547546462903</c:v>
                </c:pt>
                <c:pt idx="1">
                  <c:v>2.3497630890125838</c:v>
                </c:pt>
                <c:pt idx="2">
                  <c:v>2.9209631714474602</c:v>
                </c:pt>
                <c:pt idx="3">
                  <c:v>3.159156589438354</c:v>
                </c:pt>
                <c:pt idx="4">
                  <c:v>3.4768292798701763</c:v>
                </c:pt>
                <c:pt idx="5">
                  <c:v>3.7778680323605487</c:v>
                </c:pt>
                <c:pt idx="6">
                  <c:v>4.1171155365428884</c:v>
                </c:pt>
                <c:pt idx="7">
                  <c:v>4.5415891632576981</c:v>
                </c:pt>
                <c:pt idx="8">
                  <c:v>4.9506661213489433</c:v>
                </c:pt>
                <c:pt idx="9">
                  <c:v>5.3907759358330321</c:v>
                </c:pt>
                <c:pt idx="10">
                  <c:v>5.9019215855777345</c:v>
                </c:pt>
                <c:pt idx="11">
                  <c:v>6.5287645400249765</c:v>
                </c:pt>
                <c:pt idx="12">
                  <c:v>7.5</c:v>
                </c:pt>
              </c:numCache>
            </c:numRef>
          </c:val>
        </c:ser>
        <c:ser>
          <c:idx val="7"/>
          <c:order val="7"/>
          <c:tx>
            <c:v>2011</c:v>
          </c:tx>
          <c:val>
            <c:numRef>
              <c:f>'m - SPD + EKO'!$B$28:$N$28</c:f>
              <c:numCache>
                <c:formatCode>0.000</c:formatCode>
                <c:ptCount val="13"/>
                <c:pt idx="0">
                  <c:v>0.77883507060943236</c:v>
                </c:pt>
                <c:pt idx="1">
                  <c:v>1.6665069846419931</c:v>
                </c:pt>
                <c:pt idx="2">
                  <c:v>2.0462519055518134</c:v>
                </c:pt>
                <c:pt idx="3">
                  <c:v>2.4728710726876382</c:v>
                </c:pt>
                <c:pt idx="4">
                  <c:v>3.0515627958165839</c:v>
                </c:pt>
                <c:pt idx="5">
                  <c:v>3.5997493869577997</c:v>
                </c:pt>
                <c:pt idx="6">
                  <c:v>4.0389263643207407</c:v>
                </c:pt>
                <c:pt idx="7">
                  <c:v>4.555369733389683</c:v>
                </c:pt>
                <c:pt idx="8">
                  <c:v>4.9962027707498962</c:v>
                </c:pt>
                <c:pt idx="9">
                  <c:v>5.5195171680588295</c:v>
                </c:pt>
                <c:pt idx="10">
                  <c:v>6.1213021188732908</c:v>
                </c:pt>
                <c:pt idx="11">
                  <c:v>6.7678593052695764</c:v>
                </c:pt>
                <c:pt idx="12">
                  <c:v>7.6</c:v>
                </c:pt>
              </c:numCache>
            </c:numRef>
          </c:val>
        </c:ser>
        <c:ser>
          <c:idx val="8"/>
          <c:order val="8"/>
          <c:tx>
            <c:v>2012</c:v>
          </c:tx>
          <c:val>
            <c:numRef>
              <c:f>'m - SPD + EKO'!$B$18:$N$18</c:f>
              <c:numCache>
                <c:formatCode>0.000</c:formatCode>
                <c:ptCount val="13"/>
                <c:pt idx="0">
                  <c:v>0.87044849880590869</c:v>
                </c:pt>
                <c:pt idx="1">
                  <c:v>1.7941830463559953</c:v>
                </c:pt>
                <c:pt idx="2">
                  <c:v>2.1808120530633381</c:v>
                </c:pt>
                <c:pt idx="3">
                  <c:v>2.5880736453590552</c:v>
                </c:pt>
                <c:pt idx="4">
                  <c:v>3.1483024723600002</c:v>
                </c:pt>
                <c:pt idx="5">
                  <c:v>3.5970555050888615</c:v>
                </c:pt>
                <c:pt idx="6">
                  <c:v>4.0696481451461697</c:v>
                </c:pt>
                <c:pt idx="7">
                  <c:v>4.5582273939512152</c:v>
                </c:pt>
                <c:pt idx="8">
                  <c:v>4.9907042555209795</c:v>
                </c:pt>
                <c:pt idx="9">
                  <c:v>5.4535753704676253</c:v>
                </c:pt>
                <c:pt idx="10">
                  <c:v>6.0487744328344153</c:v>
                </c:pt>
                <c:pt idx="11">
                  <c:v>6.5105321434436894</c:v>
                </c:pt>
                <c:pt idx="12">
                  <c:v>7.4</c:v>
                </c:pt>
              </c:numCache>
            </c:numRef>
          </c:val>
        </c:ser>
        <c:ser>
          <c:idx val="9"/>
          <c:order val="9"/>
          <c:tx>
            <c:v>2013</c:v>
          </c:tx>
          <c:val>
            <c:numRef>
              <c:f>'m - SPD + EKO'!$B$8:$N$8</c:f>
              <c:numCache>
                <c:formatCode>0.000</c:formatCode>
                <c:ptCount val="13"/>
                <c:pt idx="0">
                  <c:v>0.66055489925625799</c:v>
                </c:pt>
                <c:pt idx="1">
                  <c:v>1.3085528865058875</c:v>
                </c:pt>
                <c:pt idx="2">
                  <c:v>1.7719277417575381</c:v>
                </c:pt>
                <c:pt idx="3">
                  <c:v>2.1972403764623492</c:v>
                </c:pt>
                <c:pt idx="4">
                  <c:v>2.7906136047159142</c:v>
                </c:pt>
                <c:pt idx="12">
                  <c:v>6.5</c:v>
                </c:pt>
              </c:numCache>
            </c:numRef>
          </c:val>
        </c:ser>
        <c:axId val="48598016"/>
        <c:axId val="48706304"/>
      </c:barChart>
      <c:catAx>
        <c:axId val="485980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48706304"/>
        <c:crosses val="autoZero"/>
        <c:auto val="1"/>
        <c:lblAlgn val="ctr"/>
        <c:lblOffset val="100"/>
        <c:tickMarkSkip val="1"/>
      </c:catAx>
      <c:valAx>
        <c:axId val="4870630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cs-CZ"/>
                  <a:t>v mld. Kč</a:t>
                </a:r>
              </a:p>
            </c:rich>
          </c:tx>
          <c:layout>
            <c:manualLayout>
              <c:xMode val="edge"/>
              <c:yMode val="edge"/>
              <c:x val="1.1506276150627621E-2"/>
              <c:y val="0.39763131665503826"/>
            </c:manualLayout>
          </c:layout>
          <c:spPr>
            <a:noFill/>
            <a:ln w="25400">
              <a:noFill/>
            </a:ln>
          </c:spPr>
        </c:title>
        <c:numFmt formatCode="0.0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48598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8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</c:dTable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358437935843823"/>
          <c:y val="0.36209807634805247"/>
          <c:w val="5.9570388429479815E-2"/>
          <c:h val="0.3302194425063952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18312729658792787"/>
          <c:y val="5.1400554097404488E-2"/>
          <c:w val="0.81687270341207363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v>odebrané</c:v>
          </c:tx>
          <c:spPr>
            <a:solidFill>
              <a:srgbClr val="00B050"/>
            </a:solidFill>
          </c:spPr>
          <c:dLbls>
            <c:dLbl>
              <c:idx val="5"/>
              <c:layout>
                <c:manualLayout>
                  <c:x val="-1.0006768357495345E-2"/>
                  <c:y val="-3.0408498672561675E-3"/>
                </c:manualLayout>
              </c:layout>
              <c:showVal val="1"/>
            </c:dLbl>
            <c:dLbl>
              <c:idx val="6"/>
              <c:layout>
                <c:manualLayout>
                  <c:x val="1.2508460446869242E-2"/>
                  <c:y val="-9.1225496017684603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latin typeface="Franklin Gothic Medium" pitchFamily="34" charset="0"/>
                  </a:defRPr>
                </a:pPr>
                <a:endParaRPr lang="cs-CZ"/>
              </a:p>
            </c:txPr>
            <c:showVal val="1"/>
          </c:dLbls>
          <c:cat>
            <c:strRef>
              <c:f>List1!$A$7:$A$14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List1!$B$7:$B$14</c:f>
              <c:numCache>
                <c:formatCode>#,##0</c:formatCode>
                <c:ptCount val="8"/>
                <c:pt idx="0">
                  <c:v>95683500</c:v>
                </c:pt>
                <c:pt idx="1">
                  <c:v>111626000</c:v>
                </c:pt>
                <c:pt idx="2">
                  <c:v>122082500</c:v>
                </c:pt>
                <c:pt idx="3">
                  <c:v>112670000</c:v>
                </c:pt>
                <c:pt idx="4">
                  <c:v>130329500</c:v>
                </c:pt>
                <c:pt idx="5">
                  <c:v>99167000</c:v>
                </c:pt>
                <c:pt idx="6">
                  <c:v>101027000</c:v>
                </c:pt>
                <c:pt idx="7">
                  <c:v>118688500</c:v>
                </c:pt>
              </c:numCache>
            </c:numRef>
          </c:val>
        </c:ser>
        <c:ser>
          <c:idx val="1"/>
          <c:order val="1"/>
          <c:tx>
            <c:v>vrácené</c:v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aseline="0">
                    <a:latin typeface="Franklin Gothic Medium" pitchFamily="34" charset="0"/>
                  </a:defRPr>
                </a:pPr>
                <a:endParaRPr lang="cs-CZ"/>
              </a:p>
            </c:txPr>
            <c:showVal val="1"/>
          </c:dLbls>
          <c:cat>
            <c:strRef>
              <c:f>List1!$A$7:$A$14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List1!$C$7:$C$14</c:f>
              <c:numCache>
                <c:formatCode>#,##0</c:formatCode>
                <c:ptCount val="8"/>
                <c:pt idx="0">
                  <c:v>858902</c:v>
                </c:pt>
                <c:pt idx="1">
                  <c:v>6852075</c:v>
                </c:pt>
                <c:pt idx="2">
                  <c:v>3858650</c:v>
                </c:pt>
                <c:pt idx="3">
                  <c:v>5687538</c:v>
                </c:pt>
                <c:pt idx="4">
                  <c:v>2721748</c:v>
                </c:pt>
                <c:pt idx="5">
                  <c:v>5613933</c:v>
                </c:pt>
                <c:pt idx="6">
                  <c:v>4207411</c:v>
                </c:pt>
                <c:pt idx="7">
                  <c:v>22691527</c:v>
                </c:pt>
              </c:numCache>
            </c:numRef>
          </c:val>
        </c:ser>
        <c:axId val="48739840"/>
        <c:axId val="48741376"/>
      </c:barChart>
      <c:catAx>
        <c:axId val="48739840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800" baseline="0">
                <a:latin typeface="Franklin Gothic Medium" pitchFamily="34" charset="0"/>
              </a:defRPr>
            </a:pPr>
            <a:endParaRPr lang="cs-CZ"/>
          </a:p>
        </c:txPr>
        <c:crossAx val="48741376"/>
        <c:crosses val="autoZero"/>
        <c:auto val="1"/>
        <c:lblAlgn val="ctr"/>
        <c:lblOffset val="100"/>
      </c:catAx>
      <c:valAx>
        <c:axId val="48741376"/>
        <c:scaling>
          <c:orientation val="minMax"/>
        </c:scaling>
        <c:delete val="1"/>
        <c:axPos val="l"/>
        <c:numFmt formatCode="#,##0" sourceLinked="1"/>
        <c:tickLblPos val="none"/>
        <c:crossAx val="487398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aseline="0">
                <a:latin typeface="Franklin Gothic Medium" pitchFamily="34" charset="0"/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800" baseline="0">
                <a:latin typeface="Franklin Gothic Medium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0883721745653361"/>
          <c:y val="2.3104594111009267E-3"/>
          <c:w val="0.28263920242116408"/>
          <c:h val="0.10642556809927102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</cdr:x>
      <cdr:y>0.95714</cdr:y>
    </cdr:from>
    <cdr:to>
      <cdr:x>0.46667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456384" y="482453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00" dirty="0" smtClean="0"/>
            <a:t>3,201</a:t>
          </a:r>
          <a:endParaRPr lang="cs-CZ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4DF301E3-FC27-4D81-BAA7-26C7D408F13D}" type="datetimeFigureOut">
              <a:rPr lang="cs-CZ" smtClean="0"/>
              <a:pPr/>
              <a:t>2.7.2013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30C8B3E7-0494-4B1E-B610-CB4BADAAC6E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115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0EA5B-A9B1-4AB1-9538-963C0824585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0EA5B-A9B1-4AB1-9538-963C0824585A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B3E7-0494-4B1E-B610-CB4BADAAC6E2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B3E7-0494-4B1E-B610-CB4BADAAC6E2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B3E7-0494-4B1E-B610-CB4BADAAC6E2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B3E7-0494-4B1E-B610-CB4BADAAC6E2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B3E7-0494-4B1E-B610-CB4BADAAC6E2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B3E7-0494-4B1E-B610-CB4BADAAC6E2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2.7.2013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2.7.2013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2.7.2013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DC60D-CE44-40FD-B320-CD4C9EFCCF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2.7.2013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2.7.2013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2.7.2013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2.7.2013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2.7.2013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2.7.2013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2.7.2013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2.7.2013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0307DC-7CAC-462B-BF9A-C140CA6D3510}" type="datetimeFigureOut">
              <a:rPr lang="cs-CZ" smtClean="0"/>
              <a:pPr/>
              <a:t>2.7.2013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CB8141-BF9C-4698-AA7E-275E9FCA57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paveza_pruh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301962" cy="2448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Skupina 3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1694880" y="165175"/>
              <a:ext cx="5766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3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sz="2400" b="1" spc="3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1691680" y="393305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BLOK III – Líh a lihoviny</a:t>
            </a:r>
            <a:endParaRPr lang="cs-CZ" sz="4000" b="1" dirty="0"/>
          </a:p>
        </p:txBody>
      </p:sp>
    </p:spTree>
    <p:extLst>
      <p:ext uri="{BB962C8B-B14F-4D97-AF65-F5344CB8AC3E}">
        <p14:creationId xmlns="" xmlns:p14="http://schemas.microsoft.com/office/powerpoint/2010/main" val="4171267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Obdélník 13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/>
              <a:t>	</a:t>
            </a:r>
          </a:p>
        </p:txBody>
      </p:sp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683568" y="2852937"/>
          <a:ext cx="7560839" cy="2201799"/>
        </p:xfrm>
        <a:graphic>
          <a:graphicData uri="http://schemas.openxmlformats.org/drawingml/2006/table">
            <a:tbl>
              <a:tblPr/>
              <a:tblGrid>
                <a:gridCol w="2791695"/>
                <a:gridCol w="1861130"/>
                <a:gridCol w="1454007"/>
                <a:gridCol w="1454007"/>
              </a:tblGrid>
              <a:tr h="624069">
                <a:tc rowSpan="2"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+mj-lt"/>
                          <a:ea typeface="Times New Roman"/>
                        </a:rPr>
                        <a:t>Komodita</a:t>
                      </a:r>
                      <a:endParaRPr lang="cs-CZ" sz="2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79705" marR="10795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+mj-lt"/>
                          <a:ea typeface="Times New Roman"/>
                        </a:rPr>
                        <a:t>Počet </a:t>
                      </a:r>
                      <a:r>
                        <a:rPr lang="cs-CZ" sz="2800" b="1" dirty="0" smtClean="0">
                          <a:latin typeface="+mj-lt"/>
                          <a:ea typeface="Times New Roman"/>
                        </a:rPr>
                        <a:t>subjektů</a:t>
                      </a:r>
                      <a:endParaRPr lang="cs-CZ" sz="2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9705" marR="10795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2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705" marR="10795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+mj-lt"/>
                          <a:ea typeface="Times New Roman"/>
                        </a:rPr>
                        <a:t>2011</a:t>
                      </a:r>
                      <a:endParaRPr lang="cs-CZ" sz="2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+mj-lt"/>
                          <a:ea typeface="Times New Roman"/>
                        </a:rPr>
                        <a:t>2012</a:t>
                      </a:r>
                      <a:endParaRPr lang="cs-CZ" sz="2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+mn-cs"/>
                        </a:rPr>
                        <a:t>2013</a:t>
                      </a:r>
                      <a:endParaRPr lang="cs-CZ" sz="28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179705"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Líh</a:t>
                      </a:r>
                      <a:endParaRPr lang="cs-CZ" sz="2800" b="1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marR="10795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472</a:t>
                      </a:r>
                      <a:endParaRPr lang="cs-CZ" sz="2800" b="1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marR="10795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415</a:t>
                      </a:r>
                      <a:endParaRPr lang="cs-CZ" sz="2800" b="1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marR="10795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363</a:t>
                      </a:r>
                      <a:endParaRPr lang="cs-CZ" sz="2800" b="1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Obdélník 37"/>
          <p:cNvSpPr/>
          <p:nvPr/>
        </p:nvSpPr>
        <p:spPr>
          <a:xfrm>
            <a:off x="755576" y="1340769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atin typeface="+mj-lt"/>
                <a:cs typeface="Arial" pitchFamily="34" charset="0"/>
              </a:rPr>
              <a:t>Počet subjektů registrovaných ke značení lihu</a:t>
            </a:r>
            <a:endParaRPr lang="cs-CZ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Obdélník 13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/>
              <a:t>	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1259632" y="1340769"/>
            <a:ext cx="61926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atin typeface="+mj-lt"/>
                <a:cs typeface="Arial" pitchFamily="34" charset="0"/>
              </a:rPr>
              <a:t>Počet platných povolení  (líh) k 1.7.2013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cs-CZ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755576" y="2132856"/>
          <a:ext cx="7056784" cy="3230986"/>
        </p:xfrm>
        <a:graphic>
          <a:graphicData uri="http://schemas.openxmlformats.org/drawingml/2006/table">
            <a:tbl>
              <a:tblPr/>
              <a:tblGrid>
                <a:gridCol w="4968552"/>
                <a:gridCol w="2088232"/>
              </a:tblGrid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Typ povolení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Poče</a:t>
                      </a:r>
                      <a:r>
                        <a:rPr lang="cs-CZ" sz="2800" b="1" dirty="0" smtClean="0">
                          <a:latin typeface="+mj-lt"/>
                          <a:ea typeface="Times New Roman"/>
                        </a:rPr>
                        <a:t>t</a:t>
                      </a:r>
                      <a:endParaRPr lang="cs-CZ" sz="2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446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Prodej za ceny bez daně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97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Zvláštní povolení  (uživatel)</a:t>
                      </a:r>
                    </a:p>
                  </a:txBody>
                  <a:tcPr marL="9525" marR="9525" marT="9525" marB="0" anchor="b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374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Oprávněný </a:t>
                      </a:r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příjemce</a:t>
                      </a:r>
                    </a:p>
                  </a:txBody>
                  <a:tcPr marL="9525" marR="9525" marT="9525" marB="0" anchor="b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Daňový sklad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45077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6" name="TextovéPole 5"/>
          <p:cNvSpPr txBox="1">
            <a:spLocks noChangeArrowheads="1"/>
          </p:cNvSpPr>
          <p:nvPr/>
        </p:nvSpPr>
        <p:spPr bwMode="auto">
          <a:xfrm>
            <a:off x="827584" y="1628800"/>
            <a:ext cx="7561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4" name="Graf 13"/>
          <p:cNvGraphicFramePr/>
          <p:nvPr/>
        </p:nvGraphicFramePr>
        <p:xfrm>
          <a:off x="-1332656" y="1628800"/>
          <a:ext cx="101531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Nadpis 1"/>
          <p:cNvSpPr txBox="1">
            <a:spLocks/>
          </p:cNvSpPr>
          <p:nvPr/>
        </p:nvSpPr>
        <p:spPr>
          <a:xfrm>
            <a:off x="539552" y="836712"/>
            <a:ext cx="8280151" cy="792088"/>
          </a:xfrm>
          <a:prstGeom prst="rect">
            <a:avLst/>
          </a:prstGeom>
          <a:effectLst/>
        </p:spPr>
        <p:txBody>
          <a:bodyPr anchor="ctr"/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cs-CZ" sz="3600" b="1" dirty="0" smtClean="0">
                <a:cs typeface="Arial" pitchFamily="34" charset="0"/>
              </a:rPr>
              <a:t>Počet kontrolních pásek v kusech </a:t>
            </a:r>
            <a:endParaRPr kumimoji="0" lang="cs-C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5" name="Nadpis 1"/>
          <p:cNvSpPr txBox="1">
            <a:spLocks/>
          </p:cNvSpPr>
          <p:nvPr/>
        </p:nvSpPr>
        <p:spPr>
          <a:xfrm>
            <a:off x="467544" y="1052736"/>
            <a:ext cx="8280920" cy="792088"/>
          </a:xfrm>
          <a:prstGeom prst="rect">
            <a:avLst/>
          </a:prstGeom>
        </p:spPr>
        <p:txBody>
          <a:bodyPr anchor="ctr"/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4800" b="1" dirty="0" smtClean="0"/>
              <a:t>Povinné značení lihu</a:t>
            </a:r>
            <a:endParaRPr kumimoji="0" lang="cs-CZ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492896"/>
            <a:ext cx="8280920" cy="2880320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Nová úprava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cs-CZ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nový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zákon o povinném značení lihu (sněmovní tisk 939/0, po 2. čtení)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účinný od 1. října 2013 (?)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nová prováděcí vyhláška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Nadpis 1"/>
          <p:cNvSpPr txBox="1">
            <a:spLocks/>
          </p:cNvSpPr>
          <p:nvPr/>
        </p:nvSpPr>
        <p:spPr>
          <a:xfrm>
            <a:off x="251520" y="908720"/>
            <a:ext cx="8640960" cy="720080"/>
          </a:xfrm>
          <a:prstGeom prst="rect">
            <a:avLst/>
          </a:prstGeom>
        </p:spPr>
        <p:txBody>
          <a:bodyPr anchor="ctr"/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3600" b="1" dirty="0" smtClean="0">
                <a:latin typeface="+mj-lt"/>
              </a:rPr>
              <a:t>Návrh zákona o povinném značení lihu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395536" y="1628800"/>
            <a:ext cx="8280920" cy="4896544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Spotřebitelské balení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nádoba nebo jiný obal o objemu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do 1 litru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1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litru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do 3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litrů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pokud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jedná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nádobu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vyrobenou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skla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tabLst/>
              <a:defRPr/>
            </a:pP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Prodej lihu pro přímou osobní spotřebu (rozléváním)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líh bude možno rozlévat pouze 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z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jednoho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spotřebitelského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balení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jednoho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druhu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* nacházejícího se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jednotlivém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výdejním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nebo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prodejním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místě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nejvýše ze tří spotřebitelských balení jednoho druhu*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opatřených jednocestným uzávěrem nacházejících se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jednotlivém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výdejním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nebo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prodejním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místě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*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druhem spotřebitelského balení se rozumí spotřebitelské balení rozlišené podle jeho názvu a výrobce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Nadpis 1"/>
          <p:cNvSpPr txBox="1">
            <a:spLocks/>
          </p:cNvSpPr>
          <p:nvPr/>
        </p:nvSpPr>
        <p:spPr>
          <a:xfrm>
            <a:off x="251520" y="980728"/>
            <a:ext cx="8640960" cy="504056"/>
          </a:xfrm>
          <a:prstGeom prst="rect">
            <a:avLst/>
          </a:prstGeom>
        </p:spPr>
        <p:txBody>
          <a:bodyPr anchor="ctr"/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cs-CZ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539552" y="836712"/>
            <a:ext cx="8136904" cy="5760640"/>
          </a:xfrm>
          <a:prstGeom prst="rect">
            <a:avLst/>
          </a:prstGeom>
        </p:spPr>
        <p:txBody>
          <a:bodyPr/>
          <a:lstStyle/>
          <a:p>
            <a:pPr marL="87313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Registrace osob povinných značit líh </a:t>
            </a:r>
          </a:p>
          <a:p>
            <a:pPr marL="87313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zpřísnění podmínek registrace</a:t>
            </a:r>
          </a:p>
          <a:p>
            <a:pPr marL="273050" marR="0" lvl="0" indent="-185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spolehlivost (bezúhonnost + neporušení závažným způsobem příslušných právních předpisů v posledních 3 letech)</a:t>
            </a:r>
          </a:p>
          <a:p>
            <a:pPr marL="273050" marR="0" lvl="0" indent="-185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b</a:t>
            </a:r>
            <a:r>
              <a:rPr kumimoji="0" lang="cs-CZ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ezdlužnost</a:t>
            </a:r>
            <a:endParaRPr kumimoji="0" lang="cs-CZ" sz="2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185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koncese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poskytnutí kauce</a:t>
            </a:r>
          </a:p>
          <a:p>
            <a:pPr marL="723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a) složením hotovosti na zvláštní účet správce daně</a:t>
            </a:r>
          </a:p>
          <a:p>
            <a:pPr marL="62706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b) bankovní zárukou, kterou přijal správce daně, k zajištění nedoplatků</a:t>
            </a:r>
          </a:p>
          <a:p>
            <a:pPr marL="2730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ládní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návrh -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výše kauce 5 000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000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Kč</a:t>
            </a:r>
          </a:p>
          <a:p>
            <a:pPr marL="2730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 pozměňovací návrhy na odstupňovanou výši kauce </a:t>
            </a:r>
          </a:p>
          <a:p>
            <a:pPr marL="4476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500 000, 5 000 </a:t>
            </a:r>
            <a:r>
              <a:rPr lang="cs-CZ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000</a:t>
            </a:r>
            <a:r>
              <a:rPr lang="cs-CZ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Kč</a:t>
            </a:r>
          </a:p>
          <a:p>
            <a:pPr marL="4476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500 000, 1 000 </a:t>
            </a:r>
            <a:r>
              <a:rPr lang="cs-CZ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000</a:t>
            </a:r>
            <a:r>
              <a:rPr lang="cs-CZ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3 000 </a:t>
            </a:r>
            <a:r>
              <a:rPr lang="cs-CZ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000</a:t>
            </a:r>
            <a:r>
              <a:rPr lang="cs-CZ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5 000 </a:t>
            </a:r>
            <a:r>
              <a:rPr lang="cs-CZ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000</a:t>
            </a:r>
            <a:r>
              <a:rPr lang="cs-CZ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Kč</a:t>
            </a:r>
          </a:p>
          <a:p>
            <a:pPr marL="4476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100 000, 300 000, 600 000, 1 000 </a:t>
            </a:r>
            <a:r>
              <a:rPr kumimoji="0" lang="cs-CZ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000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3 000 </a:t>
            </a:r>
            <a:r>
              <a:rPr kumimoji="0" lang="cs-CZ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000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5 000 </a:t>
            </a:r>
            <a:r>
              <a:rPr kumimoji="0" lang="cs-CZ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000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10 000 </a:t>
            </a:r>
            <a:r>
              <a:rPr kumimoji="0" lang="cs-CZ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000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Kč</a:t>
            </a:r>
          </a:p>
          <a:p>
            <a:pPr marL="4476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</a:t>
            </a:r>
            <a:r>
              <a:rPr lang="cs-CZ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pravňující k převzetí určitého množství kontrolních pásek v jednom kalendářním roce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Nadpis 1"/>
          <p:cNvSpPr txBox="1">
            <a:spLocks/>
          </p:cNvSpPr>
          <p:nvPr/>
        </p:nvSpPr>
        <p:spPr>
          <a:xfrm>
            <a:off x="251520" y="980728"/>
            <a:ext cx="8640960" cy="720080"/>
          </a:xfrm>
          <a:prstGeom prst="rect">
            <a:avLst/>
          </a:prstGeom>
        </p:spPr>
        <p:txBody>
          <a:bodyPr anchor="ctr"/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cs-CZ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611560" y="1556792"/>
            <a:ext cx="8064896" cy="3600400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ybavenost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sledovacím zařízením (možno vyžadovat)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kamerový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systém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umožňující správci daně sledovat dálkovým nepřetržitým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přístup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všech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prostor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daňového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skladu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nebo místa značení,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nichž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je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líh stáčen nebo značen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endParaRPr kumimoji="0" lang="cs-CZ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vhodnost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místa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značení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lihu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tabLst/>
              <a:defRPr/>
            </a:pPr>
            <a:endParaRPr lang="cs-CZ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odmínky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registrace musí být splněny po celou dobu registrace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Nadpis 1"/>
          <p:cNvSpPr txBox="1">
            <a:spLocks/>
          </p:cNvSpPr>
          <p:nvPr/>
        </p:nvSpPr>
        <p:spPr>
          <a:xfrm>
            <a:off x="179512" y="908720"/>
            <a:ext cx="8640960" cy="504056"/>
          </a:xfrm>
          <a:prstGeom prst="rect">
            <a:avLst/>
          </a:prstGeom>
        </p:spPr>
        <p:txBody>
          <a:bodyPr anchor="ctr"/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cs-CZ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611560" y="980728"/>
            <a:ext cx="8064896" cy="5400600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Distribuce lihu a nákup lihu za účelem konečného prodeje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Distribucí lihu není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prodej nebo jiný převod lihu osobou povinnou značit líh bezprostředně následující po uvedení tohoto lihu do volného daňového oběhu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konečný prodej lihu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Oznamovací povinnost distributora lihu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správci daně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počet kontrolních pásek, jimiž byl označen prodaný nebo jinak převedený líh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objem a druh spotřebitelského balení převedeného lihu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objemové procento lihu ve spotřebitelském balení převedeného lihu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EAN kód, kterým je opatřeno spotřebitelské balení převedeného lihu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identifikace osoby, které byl líh prodán nebo převeden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</a:pPr>
            <a:r>
              <a:rPr lang="cs-CZ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oznámení se podává elektronicky v den, kdy došlo k převodu lihu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Nadpis 1"/>
          <p:cNvSpPr txBox="1">
            <a:spLocks/>
          </p:cNvSpPr>
          <p:nvPr/>
        </p:nvSpPr>
        <p:spPr>
          <a:xfrm>
            <a:off x="179512" y="908720"/>
            <a:ext cx="8640960" cy="504056"/>
          </a:xfrm>
          <a:prstGeom prst="rect">
            <a:avLst/>
          </a:prstGeom>
        </p:spPr>
        <p:txBody>
          <a:bodyPr anchor="ctr"/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cs-CZ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539552" y="980728"/>
            <a:ext cx="8064896" cy="5472608"/>
          </a:xfrm>
          <a:prstGeom prst="rect">
            <a:avLst/>
          </a:prstGeom>
        </p:spPr>
        <p:txBody>
          <a:bodyPr/>
          <a:lstStyle/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Registrace distributora lihu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podmínky registrace - obdobné jako pro registraci osob povinných značit líh, vč. poskytnutí kauce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tabLst/>
              <a:defRPr/>
            </a:pPr>
            <a:endParaRPr lang="cs-CZ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Přeprava a evidence kontrolních pásek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doklad o přepravě kontrolních pásek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záznam o výsledku inventury kontrolních pásek</a:t>
            </a:r>
          </a:p>
          <a:p>
            <a:pPr marL="87313" lvl="0" indent="-41275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Oznamovací povinnost držitele kontrolních pásek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správci daně </a:t>
            </a:r>
          </a:p>
          <a:p>
            <a:pPr marL="174625" lvl="0" indent="-174625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rozsah oznamovaných skutečností – obdobný jako v případě oznamovací povinnosti distributora lihu</a:t>
            </a:r>
          </a:p>
          <a:p>
            <a:pPr marL="174625" indent="-174625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oznámení se podává elektronicky v den, kdy došlo k prodeji nebo jinému převodu lihu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Registr osob povinných značit líh a distributorů lihu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vede a zveřejňuje GŘC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Nadpis 1"/>
          <p:cNvSpPr txBox="1">
            <a:spLocks/>
          </p:cNvSpPr>
          <p:nvPr/>
        </p:nvSpPr>
        <p:spPr>
          <a:xfrm>
            <a:off x="179512" y="908720"/>
            <a:ext cx="8640960" cy="360040"/>
          </a:xfrm>
          <a:prstGeom prst="rect">
            <a:avLst/>
          </a:prstGeom>
        </p:spPr>
        <p:txBody>
          <a:bodyPr anchor="ctr"/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cs-CZ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611560" y="980728"/>
            <a:ext cx="7992888" cy="5544616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Vracení kontrolních pásek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každý je povinen bezodkladně vrátit kterémukoliv správci daně </a:t>
            </a:r>
          </a:p>
          <a:p>
            <a:pPr marL="273050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kontrolní pásku sejmutou bez jejího porušení ze spotřebitelského balení lihu,</a:t>
            </a:r>
          </a:p>
          <a:p>
            <a:pPr marL="273050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nepoužitou kontrolní pásku, a to v případě, že není jejím držitelem</a:t>
            </a:r>
          </a:p>
          <a:p>
            <a:pPr marL="273050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indent="-227013"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Registr kontrolních pásek</a:t>
            </a:r>
          </a:p>
          <a:p>
            <a:pPr marL="273050" indent="-227013"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vede a zveřejňuje GŘC</a:t>
            </a:r>
          </a:p>
          <a:p>
            <a:pPr marL="273050" indent="-227013"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evidenční označení převzatých kontrolních pásek</a:t>
            </a:r>
          </a:p>
          <a:p>
            <a:pPr marL="273050" indent="-227013"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identifikace držitele kontrolních pásek</a:t>
            </a:r>
          </a:p>
          <a:p>
            <a:pPr marL="273050" indent="-227013"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informace o vrácení, zničení, ztracení nebo odcizení převzatých pásek </a:t>
            </a:r>
          </a:p>
          <a:p>
            <a:pPr marL="273050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indent="-227013">
              <a:spcAft>
                <a:spcPts val="300"/>
              </a:spcAft>
              <a:buClr>
                <a:schemeClr val="tx1"/>
              </a:buClr>
              <a:buSzPct val="130000"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Výjimky z povinnosti značit líh</a:t>
            </a:r>
          </a:p>
          <a:p>
            <a:pPr marL="87313" indent="-41275">
              <a:spcAft>
                <a:spcPts val="300"/>
              </a:spcAft>
              <a:buClr>
                <a:schemeClr val="tx1"/>
              </a:buClr>
              <a:buSzPct val="130000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pozměňovací návrh – líh ve spotřebitelském balení o objemu do 0,06 litru (nyní o objemu 0,1 litru a menším)</a:t>
            </a:r>
          </a:p>
          <a:p>
            <a:pPr marL="273050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12968" cy="864096"/>
          </a:xfrm>
        </p:spPr>
        <p:txBody>
          <a:bodyPr/>
          <a:lstStyle/>
          <a:p>
            <a:pPr algn="ctr">
              <a:buNone/>
            </a:pPr>
            <a:r>
              <a:rPr lang="cs-CZ" sz="2000" dirty="0" smtClean="0"/>
              <a:t>Vývoj příjmů ze spotřebních daní (od roku 2008 včetně ekologických) </a:t>
            </a:r>
            <a:br>
              <a:rPr lang="cs-CZ" sz="2000" dirty="0" smtClean="0"/>
            </a:br>
            <a:r>
              <a:rPr lang="cs-CZ" sz="2000" dirty="0" smtClean="0"/>
              <a:t>v letech 1993 až 2013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29000">
                <a:srgbClr val="85C2FF"/>
              </a:gs>
              <a:gs pos="52000">
                <a:srgbClr val="C4D6EB"/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  <a:effectLst>
            <a:outerShdw blurRad="774700" dist="215900" dir="5400000" sx="92000" sy="92000" algn="t" rotWithShape="0">
              <a:schemeClr val="tx2">
                <a:lumMod val="40000"/>
                <a:lumOff val="60000"/>
                <a:alpha val="4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spc="100" dirty="0">
              <a:solidFill>
                <a:schemeClr val="accent1">
                  <a:lumMod val="50000"/>
                </a:schemeClr>
              </a:solidFill>
              <a:latin typeface="MS Reference Sans Serif" pitchFamily="34" charset="0"/>
            </a:endParaRPr>
          </a:p>
        </p:txBody>
      </p:sp>
      <p:pic>
        <p:nvPicPr>
          <p:cNvPr id="5" name="Picture 20" descr="paveza_pruh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81" y="74744"/>
            <a:ext cx="629595" cy="66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 bwMode="auto">
          <a:xfrm>
            <a:off x="1042988" y="165100"/>
            <a:ext cx="52562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Celní správa České republiky</a:t>
            </a:r>
            <a:endParaRPr lang="cs-CZ" b="1" spc="100" dirty="0">
              <a:solidFill>
                <a:schemeClr val="accent1">
                  <a:lumMod val="50000"/>
                </a:schemeClr>
              </a:solidFill>
              <a:latin typeface="MS Reference Sans Serif" pitchFamily="34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quarter" idx="13"/>
          </p:nvPr>
        </p:nvGraphicFramePr>
        <p:xfrm>
          <a:off x="544513" y="1484313"/>
          <a:ext cx="7981950" cy="4032250"/>
        </p:xfrm>
        <a:graphic>
          <a:graphicData uri="http://schemas.openxmlformats.org/presentationml/2006/ole">
            <p:oleObj spid="_x0000_s17410" name="Graf" r:id="rId4" imgW="9163050" imgH="4629150" progId="MSGraph.Chart.8">
              <p:embed followColorScheme="full"/>
            </p:oleObj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683568" y="558924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 Údaje jsou za období leden až červen </a:t>
            </a:r>
            <a:endParaRPr lang="cs-CZ" dirty="0"/>
          </a:p>
        </p:txBody>
      </p:sp>
      <p:sp>
        <p:nvSpPr>
          <p:cNvPr id="11" name="Vývojový diagram: údaje 11"/>
          <p:cNvSpPr/>
          <p:nvPr/>
        </p:nvSpPr>
        <p:spPr>
          <a:xfrm>
            <a:off x="5806117" y="6318946"/>
            <a:ext cx="3337883" cy="5390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491"/>
              <a:gd name="connsiteY0" fmla="*/ 10000 h 10000"/>
              <a:gd name="connsiteX1" fmla="*/ 554 w 8491"/>
              <a:gd name="connsiteY1" fmla="*/ 0 h 10000"/>
              <a:gd name="connsiteX2" fmla="*/ 8491 w 8491"/>
              <a:gd name="connsiteY2" fmla="*/ 0 h 10000"/>
              <a:gd name="connsiteX3" fmla="*/ 8000 w 8491"/>
              <a:gd name="connsiteY3" fmla="*/ 10000 h 10000"/>
              <a:gd name="connsiteX4" fmla="*/ 0 w 8491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" h="10000">
                <a:moveTo>
                  <a:pt x="0" y="10000"/>
                </a:moveTo>
                <a:cubicBezTo>
                  <a:pt x="185" y="6667"/>
                  <a:pt x="369" y="3333"/>
                  <a:pt x="554" y="0"/>
                </a:cubicBezTo>
                <a:lnTo>
                  <a:pt x="8491" y="0"/>
                </a:lnTo>
                <a:cubicBezTo>
                  <a:pt x="8327" y="3333"/>
                  <a:pt x="8164" y="6667"/>
                  <a:pt x="8000" y="10000"/>
                </a:cubicBez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43000">
                <a:srgbClr val="85C2FF"/>
              </a:gs>
              <a:gs pos="10000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459577" y="645624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www.celnisprava.cz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Nadpis 1"/>
          <p:cNvSpPr txBox="1">
            <a:spLocks/>
          </p:cNvSpPr>
          <p:nvPr/>
        </p:nvSpPr>
        <p:spPr>
          <a:xfrm>
            <a:off x="251520" y="980728"/>
            <a:ext cx="8640960" cy="432048"/>
          </a:xfrm>
          <a:prstGeom prst="rect">
            <a:avLst/>
          </a:prstGeom>
        </p:spPr>
        <p:txBody>
          <a:bodyPr anchor="ctr"/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cs-CZ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539552" y="980728"/>
            <a:ext cx="7992888" cy="5544616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Správní delikty na úseku držení a ochrany kontrolních pásek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stanovena výše pokuty až do částky, která odpovídá výši desetinásobku spotřební daně z lihu z příslušného základu daně z lihu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u některých deliktů – zákaz činnosti až na 2 roky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tabLst/>
              <a:defRPr/>
            </a:pP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indent="-182880"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Přechodná ustanovení</a:t>
            </a:r>
          </a:p>
          <a:p>
            <a:pPr marL="228600" indent="-182880"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</a:t>
            </a: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registraci a povolení místa značení lihu</a:t>
            </a:r>
          </a:p>
          <a:p>
            <a:pPr marL="228600" indent="-182880"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p</a:t>
            </a:r>
            <a:r>
              <a:rPr kumimoji="0" lang="cs-CZ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ůvodní</a:t>
            </a:r>
            <a:r>
              <a:rPr kumimoji="0" lang="cs-CZ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rozhodnutí – v platnosti 3 měsíce ode dne účinnosti nového zákona</a:t>
            </a:r>
          </a:p>
          <a:p>
            <a:pPr marL="228600" indent="-182880"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distributor lihu podá přihlášku k registraci a poskytne kauci – do 1 měsíce ode dne účinnosti nového zákona</a:t>
            </a:r>
          </a:p>
          <a:p>
            <a:pPr marL="228600" indent="-182880"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</a:t>
            </a: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kontrolních páskách</a:t>
            </a:r>
          </a:p>
          <a:p>
            <a:pPr marL="228600" indent="-182880"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líh značený podle původního zákona musí být uveden do VDO do 9 měsíců ode dne účinnosti nového zákona</a:t>
            </a:r>
          </a:p>
          <a:p>
            <a:pPr marL="228600" indent="-182880">
              <a:spcAft>
                <a:spcPts val="300"/>
              </a:spcAft>
              <a:buClr>
                <a:schemeClr val="tx1"/>
              </a:buClr>
              <a:buSzPct val="130000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v</a:t>
            </a:r>
            <a:r>
              <a:rPr kumimoji="0" lang="cs-CZ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racení</a:t>
            </a:r>
            <a:r>
              <a:rPr kumimoji="0" lang="cs-CZ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kontrolních pásek </a:t>
            </a:r>
            <a:r>
              <a:rPr kumimoji="0" lang="cs-CZ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původního</a:t>
            </a:r>
            <a:r>
              <a:rPr kumimoji="0" 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vzoru – ve lhůtách podle původního zákona</a:t>
            </a: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Nadpis 1"/>
          <p:cNvSpPr txBox="1">
            <a:spLocks/>
          </p:cNvSpPr>
          <p:nvPr/>
        </p:nvSpPr>
        <p:spPr>
          <a:xfrm>
            <a:off x="251520" y="908720"/>
            <a:ext cx="8640960" cy="864096"/>
          </a:xfrm>
          <a:prstGeom prst="rect">
            <a:avLst/>
          </a:prstGeom>
        </p:spPr>
        <p:txBody>
          <a:bodyPr anchor="ctr"/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3200" b="1" dirty="0" smtClean="0"/>
              <a:t>Návrh vyhlášky o provedení některých ustanovení zákona o povinném značení lihu</a:t>
            </a:r>
            <a:endParaRPr lang="cs-CZ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611560" y="2492896"/>
            <a:ext cx="7992888" cy="3528392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Označení kontrolní pásky</a:t>
            </a: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d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vanáctimístný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alfanumerický evidenční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kód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osmimístný alfanumerický individuální kód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elektronicky čitelná verze individuálního kódu (QR kód)</a:t>
            </a:r>
            <a:endParaRPr kumimoji="0" lang="cs-CZ" sz="2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tabLst/>
              <a:defRPr/>
            </a:pPr>
            <a:endParaRPr lang="cs-CZ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tabLst/>
              <a:defRPr/>
            </a:pPr>
            <a:endParaRPr lang="cs-CZ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87313" lvl="0">
              <a:spcAft>
                <a:spcPts val="300"/>
              </a:spcAft>
              <a:buClr>
                <a:schemeClr val="tx1"/>
              </a:buClr>
              <a:buSzPct val="130000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Dvanáctimístný alfanumerický evidenční kód obsahuje údaj o obsahu lihu ve spotřebitelském balení (v ml)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vychází z vyhlášky MPO č. 328/2000 Sb.</a:t>
            </a: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Nadpis 1"/>
          <p:cNvSpPr txBox="1">
            <a:spLocks/>
          </p:cNvSpPr>
          <p:nvPr/>
        </p:nvSpPr>
        <p:spPr>
          <a:xfrm>
            <a:off x="251520" y="908720"/>
            <a:ext cx="8640960" cy="504056"/>
          </a:xfrm>
          <a:prstGeom prst="rect">
            <a:avLst/>
          </a:prstGeom>
        </p:spPr>
        <p:txBody>
          <a:bodyPr anchor="ctr"/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cs-CZ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611560" y="1124744"/>
            <a:ext cx="7992888" cy="5040560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Obsah dokladu o přepravě kontrolních pásek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pořadové číslo dokladu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den zahájení dopravy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identifikace držitele, který kontrolní pásky převzal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registrační odběrné číslo držitele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tabLst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počet přepravovaných kontrolních pásek a jejich evidenční kódy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tabLst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identifikace zahraničního dodavatele (při přepravě do jiného členského státu)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tabLst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místo značení lihu (při přepravě na území České republiky)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tabLst/>
              <a:defRPr/>
            </a:pPr>
            <a:endParaRPr lang="cs-CZ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tabLst/>
              <a:defRPr/>
            </a:pPr>
            <a:endParaRPr lang="cs-CZ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Prodejní cena kontrolní pásky ke značení lihu</a:t>
            </a: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0,44 Kč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endParaRPr kumimoji="0" lang="cs-CZ" sz="1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endParaRPr kumimoji="0" lang="cs-CZ" sz="1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endParaRPr kumimoji="0" lang="cs-CZ" sz="1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lvl="0" indent="-182880">
              <a:spcAft>
                <a:spcPts val="300"/>
              </a:spcAft>
              <a:buClr>
                <a:schemeClr val="tx1"/>
              </a:buClr>
              <a:buSzPct val="130000"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Nadpis 1"/>
          <p:cNvSpPr txBox="1">
            <a:spLocks/>
          </p:cNvSpPr>
          <p:nvPr/>
        </p:nvSpPr>
        <p:spPr>
          <a:xfrm>
            <a:off x="251520" y="908720"/>
            <a:ext cx="8640960" cy="504056"/>
          </a:xfrm>
          <a:prstGeom prst="rect">
            <a:avLst/>
          </a:prstGeom>
        </p:spPr>
        <p:txBody>
          <a:bodyPr anchor="ctr"/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cs-CZ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611560" y="1412776"/>
            <a:ext cx="7992888" cy="3672408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endParaRPr kumimoji="0" lang="cs-CZ" sz="1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endParaRPr kumimoji="0" lang="cs-CZ" sz="1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endParaRPr kumimoji="0" lang="cs-CZ" sz="1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Přílohy vyhlášky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endParaRPr lang="cs-CZ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vzor kontrolní pásky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vzor objednávky kontrolních pásek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vzor el. formuláře pro evidenci kontrolních pásek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kumimoji="0" lang="cs-CZ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vzor el. formuláře pro vracení kontrolních pásek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tabLst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vzor el. záznamu o výsledku inventury kontrolních pásek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30000"/>
              <a:buFontTx/>
              <a:buChar char="-"/>
              <a:tabLst/>
              <a:defRPr/>
            </a:pPr>
            <a:endParaRPr kumimoji="0" lang="cs-CZ" sz="24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lvl="0" indent="-182880">
              <a:spcAft>
                <a:spcPts val="300"/>
              </a:spcAft>
              <a:buClr>
                <a:schemeClr val="tx1"/>
              </a:buClr>
              <a:buSzPct val="130000"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644008" y="2492896"/>
            <a:ext cx="1620000" cy="2635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90 x 16 mm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9" name="obrázek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20888"/>
            <a:ext cx="3238500" cy="914400"/>
          </a:xfrm>
          <a:prstGeom prst="rect">
            <a:avLst/>
          </a:prstGeom>
          <a:noFill/>
        </p:spPr>
      </p:pic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372200" y="4005064"/>
            <a:ext cx="1620000" cy="2635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150 x 16 mm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7" name="obrázek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933056"/>
            <a:ext cx="5038725" cy="914400"/>
          </a:xfrm>
          <a:prstGeom prst="rect">
            <a:avLst/>
          </a:prstGeom>
          <a:noFill/>
        </p:spPr>
      </p:pic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7020272" y="5373216"/>
            <a:ext cx="1620000" cy="2635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210 x 16 mm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5" name="obrázek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373216"/>
            <a:ext cx="5762625" cy="857250"/>
          </a:xfrm>
          <a:prstGeom prst="rect">
            <a:avLst/>
          </a:prstGeo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2092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2813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4184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490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6219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cs-CZ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cs-CZ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Nadpis 1"/>
          <p:cNvSpPr txBox="1">
            <a:spLocks/>
          </p:cNvSpPr>
          <p:nvPr/>
        </p:nvSpPr>
        <p:spPr>
          <a:xfrm>
            <a:off x="251520" y="1196752"/>
            <a:ext cx="8640960" cy="504056"/>
          </a:xfrm>
          <a:prstGeom prst="rect">
            <a:avLst/>
          </a:prstGeom>
        </p:spPr>
        <p:txBody>
          <a:bodyPr anchor="ctr"/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3200" b="1" dirty="0" smtClean="0"/>
              <a:t>Nový vzor kontrolní pásky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2092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2813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490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6219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cs-CZ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cs-CZ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Nadpis 1"/>
          <p:cNvSpPr txBox="1">
            <a:spLocks/>
          </p:cNvSpPr>
          <p:nvPr/>
        </p:nvSpPr>
        <p:spPr>
          <a:xfrm>
            <a:off x="1547664" y="908720"/>
            <a:ext cx="4752528" cy="504056"/>
          </a:xfrm>
          <a:prstGeom prst="rect">
            <a:avLst/>
          </a:prstGeom>
        </p:spPr>
        <p:txBody>
          <a:bodyPr anchor="ctr"/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2400" b="1" dirty="0" smtClean="0"/>
              <a:t>Vzor objednávky kontrolních pásek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3" cstate="print"/>
          <a:srcRect l="7713" t="3775" r="7120" b="8390"/>
          <a:stretch>
            <a:fillRect/>
          </a:stretch>
        </p:blipFill>
        <p:spPr bwMode="auto">
          <a:xfrm>
            <a:off x="2267744" y="1556792"/>
            <a:ext cx="345522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2092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2813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490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6219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cs-CZ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cs-CZ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Nadpis 1"/>
          <p:cNvSpPr txBox="1">
            <a:spLocks/>
          </p:cNvSpPr>
          <p:nvPr/>
        </p:nvSpPr>
        <p:spPr>
          <a:xfrm>
            <a:off x="1259632" y="908720"/>
            <a:ext cx="6048672" cy="504056"/>
          </a:xfrm>
          <a:prstGeom prst="rect">
            <a:avLst/>
          </a:prstGeom>
        </p:spPr>
        <p:txBody>
          <a:bodyPr anchor="ctr"/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2400" b="1" dirty="0" smtClean="0"/>
              <a:t>Vzor formuláře pro evidenci kontrolních pásek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t="8325" r="1176" b="11655"/>
          <a:stretch>
            <a:fillRect/>
          </a:stretch>
        </p:blipFill>
        <p:spPr bwMode="auto">
          <a:xfrm>
            <a:off x="1259632" y="1556792"/>
            <a:ext cx="6052588" cy="345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 t="10822" r="1176" b="59940"/>
          <a:stretch>
            <a:fillRect/>
          </a:stretch>
        </p:blipFill>
        <p:spPr bwMode="auto">
          <a:xfrm>
            <a:off x="1259632" y="5013176"/>
            <a:ext cx="6052588" cy="12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490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6219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cs-CZ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cs-CZ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Nadpis 1"/>
          <p:cNvSpPr txBox="1">
            <a:spLocks/>
          </p:cNvSpPr>
          <p:nvPr/>
        </p:nvSpPr>
        <p:spPr>
          <a:xfrm>
            <a:off x="1403648" y="908720"/>
            <a:ext cx="6048672" cy="504056"/>
          </a:xfrm>
          <a:prstGeom prst="rect">
            <a:avLst/>
          </a:prstGeom>
        </p:spPr>
        <p:txBody>
          <a:bodyPr anchor="ctr"/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2400" b="1" dirty="0" smtClean="0"/>
              <a:t>Vzor formuláře pro vracení kontrolních pásek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6650" t="5827" r="6650" b="832"/>
          <a:stretch>
            <a:fillRect/>
          </a:stretch>
        </p:blipFill>
        <p:spPr bwMode="auto">
          <a:xfrm>
            <a:off x="827584" y="1484784"/>
            <a:ext cx="351624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 l="6527" t="5453" r="4153" b="4195"/>
          <a:stretch>
            <a:fillRect/>
          </a:stretch>
        </p:blipFill>
        <p:spPr bwMode="auto">
          <a:xfrm>
            <a:off x="4644008" y="1484784"/>
            <a:ext cx="3522675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490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6219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cs-CZ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cs-CZ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Nadpis 1"/>
          <p:cNvSpPr txBox="1">
            <a:spLocks/>
          </p:cNvSpPr>
          <p:nvPr/>
        </p:nvSpPr>
        <p:spPr>
          <a:xfrm>
            <a:off x="971600" y="908720"/>
            <a:ext cx="7128792" cy="504056"/>
          </a:xfrm>
          <a:prstGeom prst="rect">
            <a:avLst/>
          </a:prstGeom>
        </p:spPr>
        <p:txBody>
          <a:bodyPr anchor="ctr"/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2400" b="1" dirty="0" smtClean="0"/>
              <a:t>Vzor záznamu o výsledku inventury kontrolních pásek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1559" t="3528" r="1871" b="11466"/>
          <a:stretch>
            <a:fillRect/>
          </a:stretch>
        </p:blipFill>
        <p:spPr bwMode="auto">
          <a:xfrm>
            <a:off x="467544" y="1412776"/>
            <a:ext cx="809812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6" name="TextovéPole 5"/>
          <p:cNvSpPr txBox="1">
            <a:spLocks noChangeArrowheads="1"/>
          </p:cNvSpPr>
          <p:nvPr/>
        </p:nvSpPr>
        <p:spPr bwMode="auto">
          <a:xfrm>
            <a:off x="827584" y="1628800"/>
            <a:ext cx="756126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dirty="0" smtClean="0"/>
              <a:t>Návrh zákona o ochraně zdraví </a:t>
            </a:r>
          </a:p>
          <a:p>
            <a:pPr algn="ctr"/>
            <a:r>
              <a:rPr lang="cs-CZ" sz="3600" dirty="0" smtClean="0"/>
              <a:t>před škodlivými účinky tabáku, alkoholu a jiných návykových látek a o změně souvisejících zákonů </a:t>
            </a:r>
          </a:p>
          <a:p>
            <a:pPr algn="ctr"/>
            <a:r>
              <a:rPr lang="cs-CZ" sz="4400" dirty="0" smtClean="0"/>
              <a:t>(zákon o ochraně zdraví </a:t>
            </a:r>
          </a:p>
          <a:p>
            <a:pPr algn="ctr"/>
            <a:r>
              <a:rPr lang="cs-CZ" sz="4400" dirty="0" smtClean="0"/>
              <a:t>před návykovými látkami)</a:t>
            </a:r>
          </a:p>
          <a:p>
            <a:pPr algn="ctr"/>
            <a:r>
              <a:rPr lang="cs-CZ" sz="3600" i="1" dirty="0" smtClean="0"/>
              <a:t>z pohledu kontroly CS</a:t>
            </a:r>
          </a:p>
          <a:p>
            <a:pPr algn="ctr"/>
            <a:endParaRPr lang="cs-CZ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08912" cy="432048"/>
          </a:xfrm>
        </p:spPr>
        <p:txBody>
          <a:bodyPr/>
          <a:lstStyle/>
          <a:p>
            <a:pPr algn="ctr">
              <a:buNone/>
            </a:pPr>
            <a:r>
              <a:rPr lang="cs-CZ" sz="1800" dirty="0" smtClean="0"/>
              <a:t>Procentuelní podíl jednotlivých komodit na výběru spotřebních daní za rok 2012  </a:t>
            </a:r>
            <a:endParaRPr lang="cs-CZ" sz="18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</p:nvPr>
        </p:nvGraphicFramePr>
        <p:xfrm>
          <a:off x="899592" y="1196752"/>
          <a:ext cx="7344816" cy="32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délník 4"/>
          <p:cNvSpPr/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29000">
                <a:srgbClr val="85C2FF"/>
              </a:gs>
              <a:gs pos="52000">
                <a:srgbClr val="C4D6EB"/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  <a:effectLst>
            <a:outerShdw blurRad="774700" dist="215900" dir="5400000" sx="92000" sy="92000" algn="t" rotWithShape="0">
              <a:schemeClr val="tx2">
                <a:lumMod val="40000"/>
                <a:lumOff val="60000"/>
                <a:alpha val="4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spc="100" dirty="0">
              <a:solidFill>
                <a:schemeClr val="accent1">
                  <a:lumMod val="50000"/>
                </a:schemeClr>
              </a:solidFill>
              <a:latin typeface="MS Reference Sans Serif" pitchFamily="34" charset="0"/>
            </a:endParaRPr>
          </a:p>
        </p:txBody>
      </p:sp>
      <p:pic>
        <p:nvPicPr>
          <p:cNvPr id="6" name="Picture 20" descr="paveza_pruh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81" y="74744"/>
            <a:ext cx="629595" cy="66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 bwMode="auto">
          <a:xfrm>
            <a:off x="1042988" y="165100"/>
            <a:ext cx="52562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Celní správa České republiky</a:t>
            </a:r>
            <a:endParaRPr lang="cs-CZ" b="1" spc="100" dirty="0">
              <a:solidFill>
                <a:schemeClr val="accent1">
                  <a:lumMod val="50000"/>
                </a:schemeClr>
              </a:solidFill>
              <a:latin typeface="MS Reference Sans Serif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259632" y="4149080"/>
          <a:ext cx="7056784" cy="25603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312035">
                <a:tc>
                  <a:txBody>
                    <a:bodyPr/>
                    <a:lstStyle/>
                    <a:p>
                      <a:r>
                        <a:rPr lang="cs-CZ" dirty="0" smtClean="0"/>
                        <a:t>Komodita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Výše inkasa (mld. Kč)</a:t>
                      </a:r>
                      <a:endParaRPr lang="cs-CZ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dirty="0" smtClean="0"/>
                        <a:t>Minerální</a:t>
                      </a:r>
                      <a:r>
                        <a:rPr lang="cs-CZ" baseline="0" dirty="0" smtClean="0"/>
                        <a:t> oleje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78,83</a:t>
                      </a:r>
                      <a:endParaRPr lang="cs-CZ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dirty="0" smtClean="0"/>
                        <a:t>Tabákové výrobky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47,00</a:t>
                      </a:r>
                      <a:endParaRPr lang="cs-CZ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dirty="0" smtClean="0"/>
                        <a:t>Líh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6,51</a:t>
                      </a:r>
                      <a:endParaRPr lang="cs-CZ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dirty="0" smtClean="0"/>
                        <a:t>Pivo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4,66</a:t>
                      </a:r>
                      <a:endParaRPr lang="cs-CZ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dirty="0" smtClean="0"/>
                        <a:t>Víno</a:t>
                      </a:r>
                      <a:r>
                        <a:rPr lang="cs-CZ" baseline="0" dirty="0" smtClean="0"/>
                        <a:t> a meziprodukty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0,32</a:t>
                      </a:r>
                      <a:endParaRPr lang="cs-CZ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137,32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TextovéPole 7"/>
          <p:cNvSpPr txBox="1">
            <a:spLocks noChangeArrowheads="1"/>
          </p:cNvSpPr>
          <p:nvPr/>
        </p:nvSpPr>
        <p:spPr bwMode="auto">
          <a:xfrm>
            <a:off x="684213" y="1412875"/>
            <a:ext cx="799147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 dirty="0"/>
          </a:p>
          <a:p>
            <a:pPr algn="ctr"/>
            <a:r>
              <a:rPr lang="cs-CZ" sz="3200" b="1" dirty="0" smtClean="0"/>
              <a:t>Změna legislativy </a:t>
            </a:r>
            <a:r>
              <a:rPr lang="cs-CZ" sz="3200" b="1" dirty="0"/>
              <a:t>České republiky</a:t>
            </a:r>
          </a:p>
          <a:p>
            <a:endParaRPr lang="cs-CZ" dirty="0" smtClean="0"/>
          </a:p>
          <a:p>
            <a:pPr algn="just"/>
            <a:r>
              <a:rPr lang="cs-CZ" sz="2400" dirty="0" smtClean="0"/>
              <a:t>Ve vztahu k výkonu činností Celní správy ČR jsou gesčním </a:t>
            </a:r>
            <a:r>
              <a:rPr lang="cs-CZ" sz="2400" dirty="0" err="1" smtClean="0"/>
              <a:t>MZd</a:t>
            </a:r>
            <a:r>
              <a:rPr lang="cs-CZ" sz="2400" dirty="0" smtClean="0"/>
              <a:t> navrhovány změny zákona č. 353/20013 Sb., zákon o spotřebních daních a začlenění nově zpracovaných oprávnění a povinností v této oblasti do zákona o ochraně zdraví před návykovými látkami.</a:t>
            </a:r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TextovéPole 6"/>
          <p:cNvSpPr txBox="1">
            <a:spLocks noChangeArrowheads="1"/>
          </p:cNvSpPr>
          <p:nvPr/>
        </p:nvSpPr>
        <p:spPr bwMode="auto">
          <a:xfrm>
            <a:off x="1116013" y="1484313"/>
            <a:ext cx="7343775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 dirty="0" smtClean="0"/>
              <a:t>Smysl změny stávající legislativy</a:t>
            </a:r>
          </a:p>
          <a:p>
            <a:pPr algn="just"/>
            <a:endParaRPr lang="cs-CZ" dirty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400" dirty="0" smtClean="0"/>
              <a:t>zkvalitnění stávající právní úpravy s hlavním cílem       snížení užívání návykových látek – včetně spotřeby tabáku či škodlivého užívání alkoholu</a:t>
            </a:r>
          </a:p>
          <a:p>
            <a:pPr algn="just"/>
            <a:endParaRPr lang="cs-CZ" sz="24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400" dirty="0" smtClean="0"/>
              <a:t>zvýšení regulace dostupnosti tabákových výrobků, elektronických cigaret a tabákových potřeb (zejména    s ohledem na ochranu zdraví dětí a mladistvých)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cs-CZ" sz="24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400" dirty="0" smtClean="0"/>
              <a:t>omezení dostupnosti prodeje a podávání alkoholických   nápojů</a:t>
            </a:r>
          </a:p>
          <a:p>
            <a:pPr>
              <a:buFont typeface="Wingdings" pitchFamily="2" charset="2"/>
              <a:buChar char="Ø"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TextovéPole 6"/>
          <p:cNvSpPr txBox="1">
            <a:spLocks noChangeArrowheads="1"/>
          </p:cNvSpPr>
          <p:nvPr/>
        </p:nvSpPr>
        <p:spPr bwMode="auto">
          <a:xfrm>
            <a:off x="899593" y="1484313"/>
            <a:ext cx="756019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/>
              <a:t>Vybraná ustanovení – povolení prodeje TV</a:t>
            </a:r>
          </a:p>
          <a:p>
            <a:pPr algn="ctr"/>
            <a:endParaRPr lang="cs-CZ" sz="2800" b="1" dirty="0" smtClean="0"/>
          </a:p>
          <a:p>
            <a:r>
              <a:rPr lang="cs-CZ" sz="2800" b="1" dirty="0" smtClean="0"/>
              <a:t>Prodej TV je povolen: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ve specializovaných prodejnách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ve specializovaných odděleních velkoplošných prodejen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jako doplňkový sortiment v potravinářském podniku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v prodejnách tisku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ve stáncích s občerstvením (jako doplňkový sortiment)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ve stáncích s prodejem tisku (jako doplňkový sortiment)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v provozovnách stravovacích služeb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v ubytovacích zařízeních (vyjma zařízení určených pro ubytování osob mladších 18 let)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TextovéPole 6"/>
          <p:cNvSpPr txBox="1">
            <a:spLocks noChangeArrowheads="1"/>
          </p:cNvSpPr>
          <p:nvPr/>
        </p:nvSpPr>
        <p:spPr bwMode="auto">
          <a:xfrm>
            <a:off x="1116013" y="1484313"/>
            <a:ext cx="734377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 dirty="0" smtClean="0"/>
              <a:t>Vybraná ustanovení – zákazy prodeje TV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Omezení prodeje: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regulace prodeje prostřednictvím  internetu</a:t>
            </a:r>
          </a:p>
          <a:p>
            <a:pPr lvl="1" indent="-457200" algn="just"/>
            <a:endParaRPr lang="cs-CZ" sz="2400" b="1" dirty="0" smtClean="0"/>
          </a:p>
          <a:p>
            <a:pPr lvl="1" indent="-457200" algn="just"/>
            <a:r>
              <a:rPr lang="cs-CZ" sz="2800" b="1" dirty="0" smtClean="0"/>
              <a:t>Zákaz prodeje: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na akcích pro osoby mladší 18 let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na tržištích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prostřednictvím prodejního automatu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potravinářských výrobků a hraček napodobujících tabákové výrobky</a:t>
            </a:r>
          </a:p>
          <a:p>
            <a:pPr lvl="1" indent="-457200" algn="just"/>
            <a:endParaRPr lang="cs-CZ" sz="2400" dirty="0" smtClean="0"/>
          </a:p>
          <a:p>
            <a:pPr marL="457200" indent="-457200" algn="just"/>
            <a:endParaRPr lang="cs-CZ" sz="2400" dirty="0" smtClean="0"/>
          </a:p>
          <a:p>
            <a:endParaRPr lang="cs-CZ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TextovéPole 6"/>
          <p:cNvSpPr txBox="1">
            <a:spLocks noChangeArrowheads="1"/>
          </p:cNvSpPr>
          <p:nvPr/>
        </p:nvSpPr>
        <p:spPr bwMode="auto">
          <a:xfrm>
            <a:off x="1116013" y="1484313"/>
            <a:ext cx="7343775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 dirty="0" smtClean="0"/>
              <a:t>Vybraná ustanovení – podmínky prodeje alkoholu</a:t>
            </a:r>
          </a:p>
          <a:p>
            <a:pPr algn="ctr"/>
            <a:endParaRPr lang="cs-CZ" sz="2800" b="1" dirty="0" smtClean="0"/>
          </a:p>
          <a:p>
            <a:r>
              <a:rPr lang="cs-CZ" sz="2800" b="1" dirty="0" smtClean="0"/>
              <a:t>Prodej alkoholických nápojů je povolen: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ve specializovaných prodejnách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ve specializovaných odděleních velkoplošných prodejen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jako doplňkový sortiment v potravinářském podniku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ve stáncích s občerstvením, </a:t>
            </a:r>
            <a:r>
              <a:rPr lang="cs-CZ" sz="2400" b="1" dirty="0" smtClean="0"/>
              <a:t>s výjimkou lihovin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v provozovnách stravovacích služeb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v ubytovacích zařízeních (vyjma zařízení určených pro ubytování osob mladších 18 let)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TextovéPole 6"/>
          <p:cNvSpPr txBox="1">
            <a:spLocks noChangeArrowheads="1"/>
          </p:cNvSpPr>
          <p:nvPr/>
        </p:nvSpPr>
        <p:spPr bwMode="auto">
          <a:xfrm>
            <a:off x="1116013" y="1484313"/>
            <a:ext cx="7343775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 dirty="0" smtClean="0"/>
              <a:t>Vybraná ustanovení – zákazy prodeje alkoholických nápojů</a:t>
            </a:r>
            <a:endParaRPr lang="cs-CZ" sz="2800" b="1" dirty="0" smtClean="0"/>
          </a:p>
          <a:p>
            <a:r>
              <a:rPr lang="cs-CZ" sz="2800" b="1" dirty="0" smtClean="0"/>
              <a:t>Omezení prodeje: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regulace prodeje prostřednictvím  internetu</a:t>
            </a:r>
            <a:endParaRPr lang="cs-CZ" sz="2400" b="1" dirty="0" smtClean="0"/>
          </a:p>
          <a:p>
            <a:pPr lvl="1" indent="-457200" algn="just"/>
            <a:r>
              <a:rPr lang="cs-CZ" sz="2800" b="1" dirty="0" smtClean="0"/>
              <a:t>Zákaz prodeje: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na akcích pro osoby mladší 18 let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na tržištích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ve stáncích, s výjimkou příležitostného prodeje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na veřejně přístupných sportovních akcích, s výjimkou výčepního piva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prostřednictvím prodejního automatu</a:t>
            </a:r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potravinářských výrobků a hraček napodobujících alkoholické nápoje</a:t>
            </a:r>
          </a:p>
          <a:p>
            <a:pPr lvl="1" indent="-457200" algn="just"/>
            <a:endParaRPr lang="cs-CZ" sz="2400" dirty="0" smtClean="0"/>
          </a:p>
          <a:p>
            <a:pPr marL="457200" indent="-457200" algn="just"/>
            <a:endParaRPr lang="cs-CZ" sz="2400" dirty="0" smtClean="0"/>
          </a:p>
          <a:p>
            <a:endParaRPr lang="cs-CZ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TextovéPole 6"/>
          <p:cNvSpPr txBox="1">
            <a:spLocks noChangeArrowheads="1"/>
          </p:cNvSpPr>
          <p:nvPr/>
        </p:nvSpPr>
        <p:spPr bwMode="auto">
          <a:xfrm>
            <a:off x="1116013" y="1484313"/>
            <a:ext cx="734377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 dirty="0" smtClean="0"/>
              <a:t>Vybraná ustanovení – příležitostný prodej</a:t>
            </a:r>
          </a:p>
          <a:p>
            <a:pPr algn="ctr"/>
            <a:endParaRPr lang="cs-CZ" sz="2800" b="1" dirty="0" smtClean="0"/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na kulturních akcích, včetně tanečních zábav a diskoték</a:t>
            </a:r>
          </a:p>
          <a:p>
            <a:pPr lvl="1" indent="-457200" algn="just"/>
            <a:endParaRPr lang="cs-CZ" sz="2400" dirty="0" smtClean="0"/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oznamovací povinnost prodávající osoby správci spotřební daně (do 5 pracovních dnů před zahájením prodeje)</a:t>
            </a:r>
          </a:p>
          <a:p>
            <a:pPr lvl="1" indent="-457200" algn="just"/>
            <a:endParaRPr lang="cs-CZ" sz="2400" dirty="0" smtClean="0"/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b="1" dirty="0" smtClean="0"/>
              <a:t>povolen</a:t>
            </a:r>
            <a:r>
              <a:rPr lang="cs-CZ" sz="2400" dirty="0" smtClean="0"/>
              <a:t> příležitostný prodej </a:t>
            </a:r>
            <a:r>
              <a:rPr lang="cs-CZ" sz="2400" b="1" dirty="0" smtClean="0"/>
              <a:t>lihovin</a:t>
            </a:r>
          </a:p>
          <a:p>
            <a:pPr lvl="1" indent="-457200" algn="just"/>
            <a:endParaRPr lang="cs-CZ" sz="2400" b="1" dirty="0" smtClean="0"/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b="1" dirty="0" smtClean="0"/>
              <a:t>nepovolen</a:t>
            </a:r>
            <a:r>
              <a:rPr lang="cs-CZ" sz="2400" dirty="0" smtClean="0"/>
              <a:t> příležitostný prodej </a:t>
            </a:r>
            <a:r>
              <a:rPr lang="cs-CZ" sz="2400" b="1" dirty="0" smtClean="0"/>
              <a:t>tabákových výrobků</a:t>
            </a:r>
          </a:p>
          <a:p>
            <a:pPr marL="457200" indent="-457200" algn="just"/>
            <a:endParaRPr lang="cs-CZ" sz="2400" dirty="0" smtClean="0"/>
          </a:p>
          <a:p>
            <a:endParaRPr lang="cs-CZ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TextovéPole 6"/>
          <p:cNvSpPr txBox="1">
            <a:spLocks noChangeArrowheads="1"/>
          </p:cNvSpPr>
          <p:nvPr/>
        </p:nvSpPr>
        <p:spPr bwMode="auto">
          <a:xfrm>
            <a:off x="1116013" y="1484313"/>
            <a:ext cx="73437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/>
              <a:t>Kontrola - vybraná ustanovení</a:t>
            </a:r>
          </a:p>
          <a:p>
            <a:pPr algn="ctr"/>
            <a:endParaRPr lang="cs-CZ" sz="2800" b="1" dirty="0" smtClean="0"/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kontrolu dodržování povinností vykonávají správní orgány (obec s rozšířenou působností, KHS, ČOI, SZPI, ČŠI, obecní ŽÚ)</a:t>
            </a:r>
          </a:p>
          <a:p>
            <a:pPr lvl="1" indent="-457200" algn="just"/>
            <a:endParaRPr lang="cs-CZ" sz="2400" dirty="0" smtClean="0"/>
          </a:p>
          <a:p>
            <a:pPr lvl="1" indent="-457200" algn="just">
              <a:buFont typeface="Wingdings" pitchFamily="2" charset="2"/>
              <a:buChar char="Ø"/>
            </a:pPr>
            <a:r>
              <a:rPr lang="cs-CZ" sz="2400" dirty="0" smtClean="0"/>
              <a:t>správní orgány mají oznamovací povinnost vůči    správci spotřební daně a vůči živnostenskému úřadu</a:t>
            </a:r>
          </a:p>
          <a:p>
            <a:pPr marL="457200" indent="-457200" algn="just"/>
            <a:endParaRPr lang="cs-CZ" sz="24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400" dirty="0" smtClean="0"/>
              <a:t>povinnost zajištění tabákových výrobků a lihovin</a:t>
            </a:r>
          </a:p>
          <a:p>
            <a:pPr marL="457200" indent="-457200" algn="just"/>
            <a:endParaRPr lang="cs-CZ" sz="24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400" dirty="0" smtClean="0"/>
              <a:t>možnost zajištění ostatních výrobků</a:t>
            </a:r>
          </a:p>
          <a:p>
            <a:endParaRPr lang="cs-CZ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TextovéPole 6"/>
          <p:cNvSpPr txBox="1">
            <a:spLocks noChangeArrowheads="1"/>
          </p:cNvSpPr>
          <p:nvPr/>
        </p:nvSpPr>
        <p:spPr bwMode="auto">
          <a:xfrm>
            <a:off x="1043608" y="1484784"/>
            <a:ext cx="7343775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/>
              <a:t>Správní delikty</a:t>
            </a:r>
          </a:p>
          <a:p>
            <a:endParaRPr lang="cs-CZ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400" dirty="0" smtClean="0"/>
              <a:t>pokuta – až do výše 2 mil. Kč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cs-CZ" sz="24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400" dirty="0" smtClean="0"/>
              <a:t>zákaz činnosti – až na dobu 2 let – lze uložit pouze spolu s pokutou</a:t>
            </a:r>
          </a:p>
          <a:p>
            <a:pPr marL="457200" indent="-457200" algn="just"/>
            <a:endParaRPr lang="cs-CZ" sz="24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400" dirty="0" smtClean="0"/>
              <a:t>propadnutí věci – lze uložit pouze spolu s pokutou</a:t>
            </a:r>
          </a:p>
          <a:p>
            <a:pPr marL="457200" indent="-457200" algn="just"/>
            <a:r>
              <a:rPr lang="cs-CZ" sz="2400" dirty="0" smtClean="0"/>
              <a:t>	</a:t>
            </a:r>
          </a:p>
          <a:p>
            <a:pPr marL="457200" indent="-457200" algn="just"/>
            <a:r>
              <a:rPr lang="cs-CZ" sz="2400" dirty="0" smtClean="0"/>
              <a:t>	</a:t>
            </a:r>
            <a:r>
              <a:rPr lang="cs-CZ" sz="2400" i="1" dirty="0" smtClean="0"/>
              <a:t>zákaz činnosti a propadnutí věci lze uložit souběžně</a:t>
            </a:r>
          </a:p>
          <a:p>
            <a:pPr marL="457200" indent="-457200" algn="just"/>
            <a:endParaRPr lang="cs-CZ" sz="24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400" dirty="0" smtClean="0"/>
              <a:t>zabrání věci</a:t>
            </a:r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60839" cy="641201"/>
          </a:xfrm>
        </p:spPr>
        <p:txBody>
          <a:bodyPr/>
          <a:lstStyle/>
          <a:p>
            <a:pPr>
              <a:buNone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Zveřejnění přehledu závadných lihovin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15616" y="1484784"/>
            <a:ext cx="7272808" cy="4824536"/>
          </a:xfrm>
        </p:spPr>
        <p:txBody>
          <a:bodyPr>
            <a:normAutofit lnSpcReduction="10000"/>
          </a:bodyPr>
          <a:lstStyle/>
          <a:p>
            <a:pPr indent="-360000" algn="just">
              <a:buClr>
                <a:schemeClr val="tx2"/>
              </a:buClr>
              <a:buSzPct val="100000"/>
              <a:buFont typeface="Wingdings" pitchFamily="2" charset="2"/>
              <a:buChar char="v"/>
            </a:pPr>
            <a:r>
              <a:rPr lang="cs-CZ" dirty="0" smtClean="0"/>
              <a:t>Odbor 23 GŘC vede databázi závadných lihovin zjištěných při realizovaných kontrolních akcích (včetně součinnostních)</a:t>
            </a:r>
          </a:p>
          <a:p>
            <a:pPr indent="-360000" algn="just">
              <a:buClr>
                <a:schemeClr val="tx2"/>
              </a:buClr>
              <a:buSzPct val="100000"/>
              <a:buFont typeface="Wingdings" pitchFamily="2" charset="2"/>
              <a:buChar char="v"/>
            </a:pPr>
            <a:r>
              <a:rPr lang="cs-CZ" dirty="0" smtClean="0"/>
              <a:t>Podkladem jsou výsledky laboratorních rozborů zpracovaných celně technickou laboratoří (příp. SZPI či KHS)</a:t>
            </a:r>
          </a:p>
          <a:p>
            <a:pPr indent="-360000" algn="just">
              <a:buClr>
                <a:schemeClr val="tx2"/>
              </a:buClr>
              <a:buSzPct val="100000"/>
              <a:buFont typeface="Wingdings" pitchFamily="2" charset="2"/>
              <a:buChar char="v"/>
            </a:pPr>
            <a:r>
              <a:rPr lang="cs-CZ" dirty="0" smtClean="0"/>
              <a:t>V databázi jsou zahrnuty lihoviny, u nichž byla analýzou prokázána přítomnost metanolu, jiných denaturačních činidel, či jejich degradantů</a:t>
            </a:r>
          </a:p>
          <a:p>
            <a:pPr indent="-360000" algn="just">
              <a:buClr>
                <a:schemeClr val="tx2"/>
              </a:buClr>
              <a:buSzPct val="100000"/>
              <a:buFont typeface="Wingdings" pitchFamily="2" charset="2"/>
              <a:buChar char="v"/>
            </a:pPr>
            <a:r>
              <a:rPr lang="cs-CZ" dirty="0" smtClean="0"/>
              <a:t>V současné době je v databázi vedeno cca 50 různých výrobků opatřených etiketami cca 30 výrobců (včetně 8 zahraničních)</a:t>
            </a:r>
          </a:p>
          <a:p>
            <a:pPr indent="-360000" algn="just">
              <a:buClr>
                <a:schemeClr val="tx2"/>
              </a:buClr>
              <a:buSzPct val="100000"/>
              <a:buFont typeface="Wingdings" pitchFamily="2" charset="2"/>
              <a:buChar char="v"/>
            </a:pPr>
            <a:r>
              <a:rPr lang="cs-CZ" dirty="0" smtClean="0"/>
              <a:t>Zveřejněna pouze na intranetu CS pro interní potřebu celních orgánů; jsou však připravovány možnosti dílčího zveřejnění</a:t>
            </a:r>
          </a:p>
          <a:p>
            <a:pPr indent="-360000" algn="just">
              <a:buClr>
                <a:schemeClr val="tx2"/>
              </a:buClr>
              <a:buSzPct val="100000"/>
              <a:buFont typeface="Wingdings" pitchFamily="2" charset="2"/>
              <a:buChar char="v"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29000">
                <a:srgbClr val="85C2FF"/>
              </a:gs>
              <a:gs pos="52000">
                <a:srgbClr val="C4D6EB"/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  <a:effectLst>
            <a:outerShdw blurRad="774700" dist="215900" dir="5400000" sx="92000" sy="92000" algn="t" rotWithShape="0">
              <a:schemeClr val="tx2">
                <a:lumMod val="40000"/>
                <a:lumOff val="60000"/>
                <a:alpha val="4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spc="100" dirty="0">
              <a:solidFill>
                <a:schemeClr val="accent1">
                  <a:lumMod val="50000"/>
                </a:schemeClr>
              </a:solidFill>
              <a:latin typeface="MS Reference Sans Serif" pitchFamily="34" charset="0"/>
            </a:endParaRPr>
          </a:p>
        </p:txBody>
      </p:sp>
      <p:pic>
        <p:nvPicPr>
          <p:cNvPr id="5" name="Picture 20" descr="paveza_pruh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81" y="74744"/>
            <a:ext cx="629595" cy="66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 bwMode="auto">
          <a:xfrm>
            <a:off x="1042988" y="165100"/>
            <a:ext cx="52562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Celní správa České republiky</a:t>
            </a:r>
            <a:endParaRPr lang="cs-CZ" b="1" spc="100" dirty="0">
              <a:solidFill>
                <a:schemeClr val="accent1">
                  <a:lumMod val="50000"/>
                </a:schemeClr>
              </a:solidFill>
              <a:latin typeface="MS Reference Sans Serif" pitchFamily="34" charset="0"/>
            </a:endParaRPr>
          </a:p>
        </p:txBody>
      </p:sp>
      <p:sp>
        <p:nvSpPr>
          <p:cNvPr id="7" name="Vývojový diagram: údaje 11"/>
          <p:cNvSpPr/>
          <p:nvPr/>
        </p:nvSpPr>
        <p:spPr>
          <a:xfrm>
            <a:off x="5792445" y="6318946"/>
            <a:ext cx="3337883" cy="5390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491"/>
              <a:gd name="connsiteY0" fmla="*/ 10000 h 10000"/>
              <a:gd name="connsiteX1" fmla="*/ 554 w 8491"/>
              <a:gd name="connsiteY1" fmla="*/ 0 h 10000"/>
              <a:gd name="connsiteX2" fmla="*/ 8491 w 8491"/>
              <a:gd name="connsiteY2" fmla="*/ 0 h 10000"/>
              <a:gd name="connsiteX3" fmla="*/ 8000 w 8491"/>
              <a:gd name="connsiteY3" fmla="*/ 10000 h 10000"/>
              <a:gd name="connsiteX4" fmla="*/ 0 w 8491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" h="10000">
                <a:moveTo>
                  <a:pt x="0" y="10000"/>
                </a:moveTo>
                <a:cubicBezTo>
                  <a:pt x="185" y="6667"/>
                  <a:pt x="369" y="3333"/>
                  <a:pt x="554" y="0"/>
                </a:cubicBezTo>
                <a:lnTo>
                  <a:pt x="8491" y="0"/>
                </a:lnTo>
                <a:cubicBezTo>
                  <a:pt x="8327" y="3333"/>
                  <a:pt x="8164" y="6667"/>
                  <a:pt x="8000" y="10000"/>
                </a:cubicBez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43000">
                <a:srgbClr val="85C2FF"/>
              </a:gs>
              <a:gs pos="10000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459577" y="645624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www.celnisprava.cz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432048"/>
          </a:xfrm>
        </p:spPr>
        <p:txBody>
          <a:bodyPr/>
          <a:lstStyle/>
          <a:p>
            <a:pPr algn="ctr">
              <a:buNone/>
            </a:pPr>
            <a:r>
              <a:rPr lang="cs-CZ" sz="1800" dirty="0" smtClean="0"/>
              <a:t>Procentuelní podíl jednotlivých komodit na výběru spotřebních daní za leden až červen 2013  </a:t>
            </a:r>
            <a:endParaRPr lang="cs-CZ" sz="18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</p:nvPr>
        </p:nvGraphicFramePr>
        <p:xfrm>
          <a:off x="899592" y="1196752"/>
          <a:ext cx="705678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délník 4"/>
          <p:cNvSpPr/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29000">
                <a:srgbClr val="85C2FF"/>
              </a:gs>
              <a:gs pos="52000">
                <a:srgbClr val="C4D6EB"/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  <a:effectLst>
            <a:outerShdw blurRad="774700" dist="215900" dir="5400000" sx="92000" sy="92000" algn="t" rotWithShape="0">
              <a:schemeClr val="tx2">
                <a:lumMod val="40000"/>
                <a:lumOff val="60000"/>
                <a:alpha val="4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spc="100" dirty="0">
              <a:solidFill>
                <a:schemeClr val="accent1">
                  <a:lumMod val="50000"/>
                </a:schemeClr>
              </a:solidFill>
              <a:latin typeface="MS Reference Sans Serif" pitchFamily="34" charset="0"/>
            </a:endParaRPr>
          </a:p>
        </p:txBody>
      </p:sp>
      <p:pic>
        <p:nvPicPr>
          <p:cNvPr id="6" name="Picture 20" descr="paveza_pruh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81" y="74744"/>
            <a:ext cx="629595" cy="66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 bwMode="auto">
          <a:xfrm>
            <a:off x="1042988" y="165100"/>
            <a:ext cx="52562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Celní správa České republiky</a:t>
            </a:r>
            <a:endParaRPr lang="cs-CZ" b="1" spc="100" dirty="0">
              <a:solidFill>
                <a:schemeClr val="accent1">
                  <a:lumMod val="50000"/>
                </a:schemeClr>
              </a:solidFill>
              <a:latin typeface="MS Reference Sans Serif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827584" y="4005064"/>
          <a:ext cx="7416824" cy="25603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708412"/>
                <a:gridCol w="3708412"/>
              </a:tblGrid>
              <a:tr h="312035">
                <a:tc>
                  <a:txBody>
                    <a:bodyPr/>
                    <a:lstStyle/>
                    <a:p>
                      <a:r>
                        <a:rPr lang="cs-CZ" dirty="0" smtClean="0"/>
                        <a:t>Komodita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Výše inkasa (mld. Kč)</a:t>
                      </a:r>
                      <a:endParaRPr lang="cs-CZ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dirty="0" smtClean="0"/>
                        <a:t>Minerální</a:t>
                      </a:r>
                      <a:r>
                        <a:rPr lang="cs-CZ" baseline="0" dirty="0" smtClean="0"/>
                        <a:t> oleje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34,67</a:t>
                      </a:r>
                      <a:endParaRPr lang="cs-CZ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dirty="0" smtClean="0"/>
                        <a:t>Tabákové výrobky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22,42</a:t>
                      </a:r>
                      <a:endParaRPr lang="cs-CZ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dirty="0" smtClean="0"/>
                        <a:t>Líh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3,20</a:t>
                      </a:r>
                      <a:endParaRPr lang="cs-CZ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dirty="0" smtClean="0"/>
                        <a:t>Pivo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2,01</a:t>
                      </a:r>
                      <a:endParaRPr lang="cs-CZ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dirty="0" smtClean="0"/>
                        <a:t>Víno</a:t>
                      </a:r>
                      <a:r>
                        <a:rPr lang="cs-CZ" baseline="0" dirty="0" smtClean="0"/>
                        <a:t> a meziprodukty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0,18</a:t>
                      </a:r>
                      <a:endParaRPr lang="cs-CZ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62,48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800" y="2857084"/>
              <a:ext cx="772080" cy="760319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TextovéPole 6"/>
          <p:cNvSpPr txBox="1">
            <a:spLocks noChangeArrowheads="1"/>
          </p:cNvSpPr>
          <p:nvPr/>
        </p:nvSpPr>
        <p:spPr bwMode="auto">
          <a:xfrm>
            <a:off x="1187450" y="1773238"/>
            <a:ext cx="705643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Děkuji za pozornost</a:t>
            </a:r>
          </a:p>
          <a:p>
            <a:pPr algn="ctr"/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cs-CZ" dirty="0"/>
          </a:p>
          <a:p>
            <a:pPr algn="ctr"/>
            <a:r>
              <a:rPr lang="cs-CZ" sz="2400" dirty="0" smtClean="0"/>
              <a:t>Odbor 23 - Daní </a:t>
            </a:r>
            <a:endParaRPr lang="cs-CZ" sz="2400" dirty="0"/>
          </a:p>
          <a:p>
            <a:pPr algn="ctr"/>
            <a:r>
              <a:rPr lang="cs-CZ" sz="2400" dirty="0"/>
              <a:t>Generální ředitelství cel</a:t>
            </a:r>
          </a:p>
          <a:p>
            <a:pPr algn="ctr"/>
            <a:r>
              <a:rPr lang="cs-CZ" sz="2400" dirty="0" smtClean="0">
                <a:sym typeface="Wingdings"/>
              </a:rPr>
              <a:t> +420 </a:t>
            </a:r>
            <a:r>
              <a:rPr lang="cs-CZ" sz="2400" dirty="0" smtClean="0"/>
              <a:t>261 332 033</a:t>
            </a:r>
            <a:endParaRPr lang="cs-CZ" sz="2400" dirty="0"/>
          </a:p>
          <a:p>
            <a:pPr algn="ctr"/>
            <a:r>
              <a:rPr lang="cs-CZ" sz="2400" dirty="0" smtClean="0"/>
              <a:t>E-mail </a:t>
            </a:r>
            <a:r>
              <a:rPr lang="cs-CZ" sz="2400" dirty="0"/>
              <a:t>: </a:t>
            </a:r>
            <a:r>
              <a:rPr lang="cs-CZ" sz="2400" dirty="0" smtClean="0"/>
              <a:t>posta7200@</a:t>
            </a:r>
            <a:r>
              <a:rPr lang="cs-CZ" sz="2400" dirty="0" err="1" smtClean="0"/>
              <a:t>cs.mfcr.cz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445077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21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pic>
          <p:nvPicPr>
            <p:cNvPr id="8198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ovéPole 7"/>
            <p:cNvSpPr txBox="1"/>
            <p:nvPr/>
          </p:nvSpPr>
          <p:spPr>
            <a:xfrm>
              <a:off x="1042988" y="164626"/>
              <a:ext cx="5256212" cy="461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400" b="1" spc="100" dirty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788" y="6318212"/>
              <a:ext cx="3336925" cy="53978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063" y="2133265"/>
              <a:ext cx="593725" cy="5397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375" y="2276150"/>
              <a:ext cx="650875" cy="581066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038" y="2857217"/>
              <a:ext cx="773112" cy="760467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25" y="4005061"/>
              <a:ext cx="1003300" cy="79221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313" y="5184656"/>
              <a:ext cx="1166812" cy="90811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8206" name="TextovéPole 12"/>
            <p:cNvSpPr txBox="1">
              <a:spLocks noChangeArrowheads="1"/>
            </p:cNvSpPr>
            <p:nvPr/>
          </p:nvSpPr>
          <p:spPr bwMode="auto">
            <a:xfrm>
              <a:off x="6459577" y="6456241"/>
              <a:ext cx="26642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>
                  <a:latin typeface="Calibri" pitchFamily="34" charset="0"/>
                </a:rPr>
                <a:t>www.celnisprava.cz</a:t>
              </a:r>
            </a:p>
          </p:txBody>
        </p:sp>
      </p:grpSp>
      <p:sp>
        <p:nvSpPr>
          <p:cNvPr id="14" name="TextovéPole 6"/>
          <p:cNvSpPr txBox="1">
            <a:spLocks noChangeArrowheads="1"/>
          </p:cNvSpPr>
          <p:nvPr/>
        </p:nvSpPr>
        <p:spPr bwMode="auto">
          <a:xfrm>
            <a:off x="1116013" y="981075"/>
            <a:ext cx="7343775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Lihoviny a líh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n-lt"/>
              </a:rPr>
              <a:t>Výběr spotřební daně: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+mn-lt"/>
              </a:rPr>
              <a:t>2012 – inkaso z lihovin a lihu celkem 6,51 mld. Kč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+mn-lt"/>
              </a:rPr>
              <a:t>2013 (období 01 až </a:t>
            </a:r>
            <a:r>
              <a:rPr lang="cs-CZ" sz="2400" dirty="0" smtClean="0">
                <a:latin typeface="+mn-lt"/>
              </a:rPr>
              <a:t>06) </a:t>
            </a:r>
            <a:r>
              <a:rPr lang="cs-CZ" sz="2400" dirty="0">
                <a:latin typeface="+mn-lt"/>
              </a:rPr>
              <a:t>– inkaso </a:t>
            </a:r>
            <a:r>
              <a:rPr lang="cs-CZ" sz="2400" dirty="0" smtClean="0">
                <a:latin typeface="+mn-lt"/>
              </a:rPr>
              <a:t>3,20 </a:t>
            </a:r>
            <a:r>
              <a:rPr lang="cs-CZ" sz="2400" dirty="0">
                <a:latin typeface="+mn-lt"/>
              </a:rPr>
              <a:t>mld. Kč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+mn-lt"/>
              </a:rPr>
              <a:t>2012 (období 01 až </a:t>
            </a:r>
            <a:r>
              <a:rPr lang="cs-CZ" sz="2400" dirty="0" smtClean="0">
                <a:latin typeface="+mn-lt"/>
              </a:rPr>
              <a:t>06) </a:t>
            </a:r>
            <a:r>
              <a:rPr lang="cs-CZ" sz="2400" dirty="0">
                <a:latin typeface="+mn-lt"/>
              </a:rPr>
              <a:t>– inkaso </a:t>
            </a:r>
            <a:r>
              <a:rPr lang="cs-CZ" sz="2400" dirty="0" smtClean="0">
                <a:latin typeface="+mn-lt"/>
              </a:rPr>
              <a:t>3,60 </a:t>
            </a:r>
            <a:r>
              <a:rPr lang="cs-CZ" sz="2400" dirty="0">
                <a:latin typeface="+mn-lt"/>
              </a:rPr>
              <a:t>mld. Kč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486"/>
            <a:chExt cx="9144000" cy="6858486"/>
          </a:xfrm>
        </p:grpSpPr>
        <p:sp>
          <p:nvSpPr>
            <p:cNvPr id="3" name="Obdélník 2"/>
            <p:cNvSpPr/>
            <p:nvPr/>
          </p:nvSpPr>
          <p:spPr>
            <a:xfrm>
              <a:off x="0" y="-486"/>
              <a:ext cx="9144000" cy="79221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pic>
          <p:nvPicPr>
            <p:cNvPr id="9221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ovéPole 4"/>
            <p:cNvSpPr txBox="1"/>
            <p:nvPr/>
          </p:nvSpPr>
          <p:spPr>
            <a:xfrm>
              <a:off x="1042988" y="164626"/>
              <a:ext cx="5256212" cy="461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400" b="1" spc="100" dirty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6" name="Vývojový diagram: údaje 11"/>
            <p:cNvSpPr/>
            <p:nvPr/>
          </p:nvSpPr>
          <p:spPr>
            <a:xfrm>
              <a:off x="5792788" y="6318212"/>
              <a:ext cx="3336925" cy="53978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7" name="Pěticípá hvězda 6"/>
            <p:cNvSpPr/>
            <p:nvPr/>
          </p:nvSpPr>
          <p:spPr>
            <a:xfrm>
              <a:off x="8120063" y="2133265"/>
              <a:ext cx="593725" cy="5397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8" name="Pěticípá hvězda 7"/>
            <p:cNvSpPr/>
            <p:nvPr/>
          </p:nvSpPr>
          <p:spPr>
            <a:xfrm>
              <a:off x="6810375" y="2276150"/>
              <a:ext cx="650875" cy="581066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9" name="Pěticípá hvězda 8"/>
            <p:cNvSpPr/>
            <p:nvPr/>
          </p:nvSpPr>
          <p:spPr>
            <a:xfrm>
              <a:off x="5634038" y="2857217"/>
              <a:ext cx="773112" cy="760467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0" name="Pěticípá hvězda 9"/>
            <p:cNvSpPr/>
            <p:nvPr/>
          </p:nvSpPr>
          <p:spPr>
            <a:xfrm>
              <a:off x="4949825" y="4005061"/>
              <a:ext cx="1003300" cy="79221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1" name="Pěticípá hvězda 10"/>
            <p:cNvSpPr/>
            <p:nvPr/>
          </p:nvSpPr>
          <p:spPr>
            <a:xfrm>
              <a:off x="4786313" y="5184656"/>
              <a:ext cx="1166812" cy="90811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9229" name="TextovéPole 12"/>
            <p:cNvSpPr txBox="1">
              <a:spLocks noChangeArrowheads="1"/>
            </p:cNvSpPr>
            <p:nvPr/>
          </p:nvSpPr>
          <p:spPr bwMode="auto">
            <a:xfrm>
              <a:off x="6459577" y="6456241"/>
              <a:ext cx="26642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>
                  <a:latin typeface="Calibri" pitchFamily="34" charset="0"/>
                </a:rPr>
                <a:t>www.celnisprava.cz</a:t>
              </a:r>
            </a:p>
          </p:txBody>
        </p:sp>
      </p:grpSp>
      <p:graphicFrame>
        <p:nvGraphicFramePr>
          <p:cNvPr id="15" name="Graf 14"/>
          <p:cNvGraphicFramePr>
            <a:graphicFrameLocks noGrp="1"/>
          </p:cNvGraphicFramePr>
          <p:nvPr/>
        </p:nvGraphicFramePr>
        <p:xfrm>
          <a:off x="323528" y="1412776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21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pic>
          <p:nvPicPr>
            <p:cNvPr id="10246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ovéPole 7"/>
            <p:cNvSpPr txBox="1"/>
            <p:nvPr/>
          </p:nvSpPr>
          <p:spPr>
            <a:xfrm>
              <a:off x="1042988" y="164626"/>
              <a:ext cx="5256212" cy="461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400" b="1" spc="100" dirty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788" y="6318212"/>
              <a:ext cx="3336925" cy="53978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063" y="2133265"/>
              <a:ext cx="593725" cy="5397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375" y="2276150"/>
              <a:ext cx="650875" cy="581066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6" name="Pěticípá hvězda 25"/>
            <p:cNvSpPr/>
            <p:nvPr/>
          </p:nvSpPr>
          <p:spPr>
            <a:xfrm>
              <a:off x="5634038" y="2857217"/>
              <a:ext cx="773112" cy="760467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25" y="4005061"/>
              <a:ext cx="1003300" cy="79221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313" y="5184656"/>
              <a:ext cx="1166812" cy="90811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0254" name="TextovéPole 12"/>
            <p:cNvSpPr txBox="1">
              <a:spLocks noChangeArrowheads="1"/>
            </p:cNvSpPr>
            <p:nvPr/>
          </p:nvSpPr>
          <p:spPr bwMode="auto">
            <a:xfrm>
              <a:off x="6459577" y="6456241"/>
              <a:ext cx="26642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>
                  <a:latin typeface="Calibri" pitchFamily="34" charset="0"/>
                </a:rPr>
                <a:t>www.celnisprava.cz</a:t>
              </a:r>
            </a:p>
          </p:txBody>
        </p:sp>
      </p:grpSp>
      <p:sp>
        <p:nvSpPr>
          <p:cNvPr id="14" name="TextovéPole 6"/>
          <p:cNvSpPr txBox="1">
            <a:spLocks noChangeArrowheads="1"/>
          </p:cNvSpPr>
          <p:nvPr/>
        </p:nvSpPr>
        <p:spPr bwMode="auto">
          <a:xfrm>
            <a:off x="467544" y="980728"/>
            <a:ext cx="8280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n-lt"/>
              </a:rPr>
              <a:t>Množství lihu, u kterého bylo zjištěno porušení předpisů porovnání roku 2012 a 1. pololetí 2013: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+mn-lt"/>
              </a:rPr>
              <a:t>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n-lt"/>
              </a:rPr>
              <a:t>                                           2012                          1. pololetí 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n-lt"/>
              </a:rPr>
              <a:t>počet případů</a:t>
            </a:r>
            <a:r>
              <a:rPr lang="cs-CZ" sz="2400" dirty="0">
                <a:latin typeface="+mn-lt"/>
              </a:rPr>
              <a:t>		     45			        54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n-lt"/>
              </a:rPr>
              <a:t>množství v tis. litrů          </a:t>
            </a:r>
            <a:r>
              <a:rPr lang="cs-CZ" sz="2400" dirty="0">
                <a:latin typeface="+mn-lt"/>
              </a:rPr>
              <a:t>712     	                    810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n-lt"/>
              </a:rPr>
              <a:t>únik na spotřební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n-lt"/>
              </a:rPr>
              <a:t>dani v tis. Kč                   </a:t>
            </a:r>
            <a:r>
              <a:rPr lang="cs-CZ" sz="2400" dirty="0">
                <a:latin typeface="+mn-lt"/>
              </a:rPr>
              <a:t>202 </a:t>
            </a:r>
            <a:r>
              <a:rPr lang="cs-CZ" sz="2400" dirty="0" smtClean="0">
                <a:latin typeface="+mn-lt"/>
              </a:rPr>
              <a:t>920                            230 850</a:t>
            </a:r>
            <a:endParaRPr lang="cs-CZ" dirty="0">
              <a:latin typeface="+mn-lt"/>
            </a:endParaRP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486"/>
            <a:chExt cx="9144000" cy="6858486"/>
          </a:xfrm>
        </p:grpSpPr>
        <p:sp>
          <p:nvSpPr>
            <p:cNvPr id="3" name="Obdélník 2"/>
            <p:cNvSpPr/>
            <p:nvPr/>
          </p:nvSpPr>
          <p:spPr>
            <a:xfrm>
              <a:off x="0" y="-486"/>
              <a:ext cx="9144000" cy="79221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pic>
          <p:nvPicPr>
            <p:cNvPr id="11269" name="Picture 20" descr="paveza_pruhl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ovéPole 4"/>
            <p:cNvSpPr txBox="1"/>
            <p:nvPr/>
          </p:nvSpPr>
          <p:spPr>
            <a:xfrm>
              <a:off x="1042988" y="164626"/>
              <a:ext cx="5256212" cy="461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400" b="1" spc="100" dirty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6" name="Vývojový diagram: údaje 11"/>
            <p:cNvSpPr/>
            <p:nvPr/>
          </p:nvSpPr>
          <p:spPr>
            <a:xfrm>
              <a:off x="5792788" y="6318212"/>
              <a:ext cx="3336925" cy="53978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7" name="Pěticípá hvězda 6"/>
            <p:cNvSpPr/>
            <p:nvPr/>
          </p:nvSpPr>
          <p:spPr>
            <a:xfrm>
              <a:off x="8120063" y="2133265"/>
              <a:ext cx="593725" cy="5397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8" name="Pěticípá hvězda 7"/>
            <p:cNvSpPr/>
            <p:nvPr/>
          </p:nvSpPr>
          <p:spPr>
            <a:xfrm>
              <a:off x="6810375" y="2276150"/>
              <a:ext cx="650875" cy="581066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9" name="Pěticípá hvězda 8"/>
            <p:cNvSpPr/>
            <p:nvPr/>
          </p:nvSpPr>
          <p:spPr>
            <a:xfrm>
              <a:off x="5634038" y="2857217"/>
              <a:ext cx="773112" cy="760467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0" name="Pěticípá hvězda 9"/>
            <p:cNvSpPr/>
            <p:nvPr/>
          </p:nvSpPr>
          <p:spPr>
            <a:xfrm>
              <a:off x="4949825" y="4005061"/>
              <a:ext cx="1003300" cy="79221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1" name="Pěticípá hvězda 10"/>
            <p:cNvSpPr/>
            <p:nvPr/>
          </p:nvSpPr>
          <p:spPr>
            <a:xfrm>
              <a:off x="4786313" y="5184656"/>
              <a:ext cx="1166812" cy="90811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1277" name="TextovéPole 12"/>
            <p:cNvSpPr txBox="1">
              <a:spLocks noChangeArrowheads="1"/>
            </p:cNvSpPr>
            <p:nvPr/>
          </p:nvSpPr>
          <p:spPr bwMode="auto">
            <a:xfrm>
              <a:off x="6459577" y="6456241"/>
              <a:ext cx="26642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>
                  <a:latin typeface="Calibri" pitchFamily="34" charset="0"/>
                </a:rPr>
                <a:t>www.celnisprava.cz</a:t>
              </a:r>
            </a:p>
          </p:txBody>
        </p:sp>
      </p:grpSp>
      <p:sp>
        <p:nvSpPr>
          <p:cNvPr id="13" name="Obdélník 12"/>
          <p:cNvSpPr/>
          <p:nvPr/>
        </p:nvSpPr>
        <p:spPr>
          <a:xfrm>
            <a:off x="323850" y="908050"/>
            <a:ext cx="8640763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n-lt"/>
              </a:rPr>
              <a:t>Množství lihovin, u nichž bylo zjištěno porušení předpisů porovnání roku 2012 a 1. pololetí 2013: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+mn-lt"/>
              </a:rPr>
              <a:t>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+mn-lt"/>
              </a:rPr>
              <a:t>                                              </a:t>
            </a:r>
            <a:r>
              <a:rPr lang="cs-CZ" sz="2400" b="1" dirty="0">
                <a:latin typeface="+mn-lt"/>
              </a:rPr>
              <a:t>2012                          1. pololetí 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n-lt"/>
              </a:rPr>
              <a:t>počet případů</a:t>
            </a:r>
            <a:r>
              <a:rPr lang="cs-CZ" sz="2400" dirty="0">
                <a:latin typeface="+mn-lt"/>
              </a:rPr>
              <a:t>		       894		           77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n-lt"/>
              </a:rPr>
              <a:t>množství v tis. litrů           </a:t>
            </a:r>
            <a:r>
              <a:rPr lang="cs-CZ" sz="2400" dirty="0">
                <a:latin typeface="+mn-lt"/>
              </a:rPr>
              <a:t> 223    	                        112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n-lt"/>
              </a:rPr>
              <a:t>únik na spotřební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n-lt"/>
              </a:rPr>
              <a:t>dani v tis. Kč                       </a:t>
            </a:r>
            <a:r>
              <a:rPr lang="cs-CZ" sz="2400" dirty="0">
                <a:latin typeface="+mn-lt"/>
              </a:rPr>
              <a:t>31 629                              15 792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-486"/>
            <a:ext cx="9144000" cy="6858486"/>
            <a:chOff x="0" y="-486"/>
            <a:chExt cx="9144000" cy="6858486"/>
          </a:xfrm>
        </p:grpSpPr>
        <p:sp>
          <p:nvSpPr>
            <p:cNvPr id="7" name="Obdélník 6"/>
            <p:cNvSpPr/>
            <p:nvPr/>
          </p:nvSpPr>
          <p:spPr>
            <a:xfrm>
              <a:off x="0" y="-486"/>
              <a:ext cx="9144000" cy="79208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9000">
                  <a:srgbClr val="85C2FF"/>
                </a:gs>
                <a:gs pos="52000">
                  <a:srgbClr val="C4D6EB"/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774700" dist="215900" dir="5400000" sx="92000" sy="92000" algn="t" rotWithShape="0">
                <a:schemeClr val="tx2">
                  <a:lumMod val="40000"/>
                  <a:lumOff val="6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20" descr="paveza_pruhl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1" y="74263"/>
              <a:ext cx="629595" cy="6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042671" y="164725"/>
              <a:ext cx="5256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pc="100" dirty="0" smtClean="0">
                  <a:solidFill>
                    <a:schemeClr val="accent1">
                      <a:lumMod val="50000"/>
                    </a:schemeClr>
                  </a:solidFill>
                  <a:latin typeface="MS Reference Sans Serif" pitchFamily="34" charset="0"/>
                </a:rPr>
                <a:t>Celní správa České republiky</a:t>
              </a:r>
              <a:endParaRPr lang="cs-CZ" b="1" spc="100" dirty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endParaRPr>
            </a:p>
          </p:txBody>
        </p:sp>
        <p:sp>
          <p:nvSpPr>
            <p:cNvPr id="12" name="Vývojový diagram: údaje 11"/>
            <p:cNvSpPr/>
            <p:nvPr/>
          </p:nvSpPr>
          <p:spPr>
            <a:xfrm>
              <a:off x="5792445" y="6318946"/>
              <a:ext cx="3337883" cy="539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54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491"/>
                <a:gd name="connsiteY0" fmla="*/ 10000 h 10000"/>
                <a:gd name="connsiteX1" fmla="*/ 554 w 8491"/>
                <a:gd name="connsiteY1" fmla="*/ 0 h 10000"/>
                <a:gd name="connsiteX2" fmla="*/ 8491 w 8491"/>
                <a:gd name="connsiteY2" fmla="*/ 0 h 10000"/>
                <a:gd name="connsiteX3" fmla="*/ 8000 w 8491"/>
                <a:gd name="connsiteY3" fmla="*/ 10000 h 10000"/>
                <a:gd name="connsiteX4" fmla="*/ 0 w 849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" h="10000">
                  <a:moveTo>
                    <a:pt x="0" y="10000"/>
                  </a:moveTo>
                  <a:cubicBezTo>
                    <a:pt x="185" y="6667"/>
                    <a:pt x="369" y="3333"/>
                    <a:pt x="554" y="0"/>
                  </a:cubicBezTo>
                  <a:lnTo>
                    <a:pt x="8491" y="0"/>
                  </a:lnTo>
                  <a:cubicBezTo>
                    <a:pt x="8327" y="3333"/>
                    <a:pt x="8164" y="6667"/>
                    <a:pt x="8000" y="10000"/>
                  </a:cubicBez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3000">
                  <a:srgbClr val="85C2FF"/>
                </a:gs>
                <a:gs pos="10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Pěticípá hvězda 19"/>
            <p:cNvSpPr/>
            <p:nvPr/>
          </p:nvSpPr>
          <p:spPr>
            <a:xfrm>
              <a:off x="8120181" y="2132856"/>
              <a:ext cx="593263" cy="540060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ěticípá hvězda 24"/>
            <p:cNvSpPr/>
            <p:nvPr/>
          </p:nvSpPr>
          <p:spPr>
            <a:xfrm>
              <a:off x="6810115" y="2276871"/>
              <a:ext cx="651271" cy="580213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cípá hvězda 26"/>
            <p:cNvSpPr/>
            <p:nvPr/>
          </p:nvSpPr>
          <p:spPr>
            <a:xfrm>
              <a:off x="4949874" y="4005064"/>
              <a:ext cx="1003523" cy="792088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cípá hvězda 27"/>
            <p:cNvSpPr/>
            <p:nvPr/>
          </p:nvSpPr>
          <p:spPr>
            <a:xfrm>
              <a:off x="4786068" y="5185202"/>
              <a:ext cx="1167329" cy="908094"/>
            </a:xfrm>
            <a:prstGeom prst="star5">
              <a:avLst/>
            </a:pr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9577" y="645624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www.celnisprava.cz</a:t>
              </a:r>
              <a:endParaRPr lang="cs-CZ" dirty="0"/>
            </a:p>
          </p:txBody>
        </p:sp>
      </p:grpSp>
      <p:sp>
        <p:nvSpPr>
          <p:cNvPr id="14" name="Obdélník 13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/>
              <a:t>	</a:t>
            </a:r>
          </a:p>
        </p:txBody>
      </p:sp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755577" y="2852937"/>
          <a:ext cx="7344815" cy="2201799"/>
        </p:xfrm>
        <a:graphic>
          <a:graphicData uri="http://schemas.openxmlformats.org/drawingml/2006/table">
            <a:tbl>
              <a:tblPr/>
              <a:tblGrid>
                <a:gridCol w="2718159"/>
                <a:gridCol w="1734996"/>
                <a:gridCol w="1445830"/>
                <a:gridCol w="1445830"/>
              </a:tblGrid>
              <a:tr h="624069">
                <a:tc rowSpan="2"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+mj-lt"/>
                          <a:ea typeface="Times New Roman"/>
                        </a:rPr>
                        <a:t>Komodita</a:t>
                      </a:r>
                      <a:endParaRPr lang="cs-CZ" sz="2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79705" marR="10795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+mj-lt"/>
                          <a:ea typeface="Times New Roman"/>
                        </a:rPr>
                        <a:t>Počet plátců</a:t>
                      </a:r>
                      <a:endParaRPr lang="cs-CZ" sz="2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9705" marR="10795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2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705" marR="10795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+mj-lt"/>
                          <a:ea typeface="Times New Roman"/>
                        </a:rPr>
                        <a:t>2011</a:t>
                      </a:r>
                      <a:endParaRPr lang="cs-CZ" sz="2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+mj-lt"/>
                          <a:ea typeface="Times New Roman"/>
                        </a:rPr>
                        <a:t>2012</a:t>
                      </a:r>
                      <a:endParaRPr lang="cs-CZ" sz="2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+mn-cs"/>
                        </a:rPr>
                        <a:t>2013</a:t>
                      </a:r>
                      <a:endParaRPr lang="cs-CZ" sz="28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179705"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Líh</a:t>
                      </a:r>
                      <a:endParaRPr lang="cs-CZ" sz="2800" b="1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marR="10795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+mj-lt"/>
                          <a:ea typeface="Times New Roman"/>
                          <a:cs typeface="Arial" pitchFamily="34" charset="0"/>
                        </a:rPr>
                        <a:t>2 319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marR="10795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2 354</a:t>
                      </a:r>
                      <a:endParaRPr lang="cs-CZ" sz="2800" b="1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marR="10795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2 639</a:t>
                      </a:r>
                      <a:endParaRPr lang="cs-CZ" sz="2800" b="1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Obdélník 37"/>
          <p:cNvSpPr/>
          <p:nvPr/>
        </p:nvSpPr>
        <p:spPr>
          <a:xfrm>
            <a:off x="1259632" y="1340769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atin typeface="+mj-lt"/>
                <a:cs typeface="Arial" pitchFamily="34" charset="0"/>
              </a:rPr>
              <a:t>Počet plátců spotřební daně z lihu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atin typeface="+mj-lt"/>
                <a:cs typeface="Arial" pitchFamily="34" charset="0"/>
              </a:rPr>
              <a:t> evidovaných v jednotlivých letech</a:t>
            </a:r>
            <a:endParaRPr lang="cs-CZ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ní správa ČR-new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EB0938F7C9B34C973CDF1ED0F140FF" ma:contentTypeVersion="0" ma:contentTypeDescription="Vytvoří nový dokument" ma:contentTypeScope="" ma:versionID="979980bb832885443cfad8ba2e60ec3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15FADE-EFA2-4467-9581-505E6F02F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9AEE6CC-1675-4773-B463-F7F2DD143FAC}">
  <ds:schemaRefs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68EED04-133F-49A0-92DE-1C4CF5C75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Celní správa ČR-new</Template>
  <TotalTime>954</TotalTime>
  <Words>1959</Words>
  <Application>Microsoft Office PowerPoint</Application>
  <PresentationFormat>Předvádění na obrazovce (4:3)</PresentationFormat>
  <Paragraphs>446</Paragraphs>
  <Slides>40</Slides>
  <Notes>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2" baseType="lpstr">
      <vt:lpstr>Celní správa ČR-new</vt:lpstr>
      <vt:lpstr>Graf</vt:lpstr>
      <vt:lpstr>Snímek 1</vt:lpstr>
      <vt:lpstr>Vývoj příjmů ze spotřebních daní (od roku 2008 včetně ekologických)  v letech 1993 až 2013</vt:lpstr>
      <vt:lpstr>Procentuelní podíl jednotlivých komodit na výběru spotřebních daní za rok 2012  </vt:lpstr>
      <vt:lpstr>Procentuelní podíl jednotlivých komodit na výběru spotřebních daní za leden až červen 2013  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Zveřejnění přehledu závadných lihovin</vt:lpstr>
      <vt:lpstr>Snímek 40</vt:lpstr>
    </vt:vector>
  </TitlesOfParts>
  <Company>GRC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U016102</dc:creator>
  <cp:lastModifiedBy>u015453</cp:lastModifiedBy>
  <cp:revision>104</cp:revision>
  <cp:lastPrinted>2012-03-29T05:49:15Z</cp:lastPrinted>
  <dcterms:created xsi:type="dcterms:W3CDTF">2012-04-28T09:08:23Z</dcterms:created>
  <dcterms:modified xsi:type="dcterms:W3CDTF">2013-07-02T14:53:06Z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0x010100D6EB0938F7C9B34C973CDF1ED0F140FF</vt:lpwstr>
  </property>
</Properties>
</file>