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98" r:id="rId2"/>
    <p:sldId id="402" r:id="rId3"/>
    <p:sldId id="399" r:id="rId4"/>
    <p:sldId id="401" r:id="rId5"/>
    <p:sldId id="400" r:id="rId6"/>
    <p:sldId id="403" r:id="rId7"/>
    <p:sldId id="404" r:id="rId8"/>
    <p:sldId id="405" r:id="rId9"/>
    <p:sldId id="406" r:id="rId10"/>
    <p:sldId id="407" r:id="rId11"/>
    <p:sldId id="408" r:id="rId12"/>
    <p:sldId id="410" r:id="rId13"/>
    <p:sldId id="411" r:id="rId14"/>
    <p:sldId id="412" r:id="rId15"/>
    <p:sldId id="413" r:id="rId16"/>
    <p:sldId id="414" r:id="rId17"/>
    <p:sldId id="415" r:id="rId18"/>
    <p:sldId id="416" r:id="rId19"/>
    <p:sldId id="420" r:id="rId20"/>
    <p:sldId id="421" r:id="rId21"/>
    <p:sldId id="422" r:id="rId22"/>
    <p:sldId id="423" r:id="rId23"/>
    <p:sldId id="417" r:id="rId24"/>
    <p:sldId id="418" r:id="rId25"/>
    <p:sldId id="419" r:id="rId26"/>
    <p:sldId id="352" r:id="rId27"/>
  </p:sldIdLst>
  <p:sldSz cx="12195175" cy="9753600"/>
  <p:notesSz cx="6797675" cy="9926638"/>
  <p:defaultTextStyle>
    <a:defPPr>
      <a:defRPr lang="cs-CZ"/>
    </a:defPPr>
    <a:lvl1pPr marL="0" algn="l" defTabSz="1254033" rtl="0" eaLnBrk="1" latinLnBrk="0" hangingPunct="1">
      <a:defRPr sz="2400" kern="1200">
        <a:solidFill>
          <a:schemeClr val="tx1"/>
        </a:solidFill>
        <a:latin typeface="+mn-lt"/>
        <a:ea typeface="+mn-ea"/>
        <a:cs typeface="+mn-cs"/>
      </a:defRPr>
    </a:lvl1pPr>
    <a:lvl2pPr marL="627016" algn="l" defTabSz="1254033" rtl="0" eaLnBrk="1" latinLnBrk="0" hangingPunct="1">
      <a:defRPr sz="2400" kern="1200">
        <a:solidFill>
          <a:schemeClr val="tx1"/>
        </a:solidFill>
        <a:latin typeface="+mn-lt"/>
        <a:ea typeface="+mn-ea"/>
        <a:cs typeface="+mn-cs"/>
      </a:defRPr>
    </a:lvl2pPr>
    <a:lvl3pPr marL="1254033" algn="l" defTabSz="1254033" rtl="0" eaLnBrk="1" latinLnBrk="0" hangingPunct="1">
      <a:defRPr sz="2400" kern="1200">
        <a:solidFill>
          <a:schemeClr val="tx1"/>
        </a:solidFill>
        <a:latin typeface="+mn-lt"/>
        <a:ea typeface="+mn-ea"/>
        <a:cs typeface="+mn-cs"/>
      </a:defRPr>
    </a:lvl3pPr>
    <a:lvl4pPr marL="1881050" algn="l" defTabSz="1254033" rtl="0" eaLnBrk="1" latinLnBrk="0" hangingPunct="1">
      <a:defRPr sz="2400" kern="1200">
        <a:solidFill>
          <a:schemeClr val="tx1"/>
        </a:solidFill>
        <a:latin typeface="+mn-lt"/>
        <a:ea typeface="+mn-ea"/>
        <a:cs typeface="+mn-cs"/>
      </a:defRPr>
    </a:lvl4pPr>
    <a:lvl5pPr marL="2508066" algn="l" defTabSz="1254033" rtl="0" eaLnBrk="1" latinLnBrk="0" hangingPunct="1">
      <a:defRPr sz="2400" kern="1200">
        <a:solidFill>
          <a:schemeClr val="tx1"/>
        </a:solidFill>
        <a:latin typeface="+mn-lt"/>
        <a:ea typeface="+mn-ea"/>
        <a:cs typeface="+mn-cs"/>
      </a:defRPr>
    </a:lvl5pPr>
    <a:lvl6pPr marL="3135083" algn="l" defTabSz="1254033" rtl="0" eaLnBrk="1" latinLnBrk="0" hangingPunct="1">
      <a:defRPr sz="2400" kern="1200">
        <a:solidFill>
          <a:schemeClr val="tx1"/>
        </a:solidFill>
        <a:latin typeface="+mn-lt"/>
        <a:ea typeface="+mn-ea"/>
        <a:cs typeface="+mn-cs"/>
      </a:defRPr>
    </a:lvl6pPr>
    <a:lvl7pPr marL="3762099" algn="l" defTabSz="1254033" rtl="0" eaLnBrk="1" latinLnBrk="0" hangingPunct="1">
      <a:defRPr sz="2400" kern="1200">
        <a:solidFill>
          <a:schemeClr val="tx1"/>
        </a:solidFill>
        <a:latin typeface="+mn-lt"/>
        <a:ea typeface="+mn-ea"/>
        <a:cs typeface="+mn-cs"/>
      </a:defRPr>
    </a:lvl7pPr>
    <a:lvl8pPr marL="4389115" algn="l" defTabSz="1254033" rtl="0" eaLnBrk="1" latinLnBrk="0" hangingPunct="1">
      <a:defRPr sz="2400" kern="1200">
        <a:solidFill>
          <a:schemeClr val="tx1"/>
        </a:solidFill>
        <a:latin typeface="+mn-lt"/>
        <a:ea typeface="+mn-ea"/>
        <a:cs typeface="+mn-cs"/>
      </a:defRPr>
    </a:lvl8pPr>
    <a:lvl9pPr marL="5016132" algn="l" defTabSz="1254033"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p15:clr>
            <a:srgbClr val="A4A3A4"/>
          </p15:clr>
        </p15:guide>
        <p15:guide id="2" pos="384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lenka Bohumil, Bc." initials="ZBB" lastIdx="1" clrIdx="0">
    <p:extLst>
      <p:ext uri="{19B8F6BF-5375-455C-9EA6-DF929625EA0E}">
        <p15:presenceInfo xmlns:p15="http://schemas.microsoft.com/office/powerpoint/2012/main" userId="S-1-5-21-546485500-1578478505-2966661195-84655" providerId="AD"/>
      </p:ext>
    </p:extLst>
  </p:cmAuthor>
  <p:cmAuthor id="2" name="Mauerová Pavlína Ing." initials="MPI" lastIdx="2" clrIdx="1">
    <p:extLst>
      <p:ext uri="{19B8F6BF-5375-455C-9EA6-DF929625EA0E}">
        <p15:presenceInfo xmlns:p15="http://schemas.microsoft.com/office/powerpoint/2012/main" userId="Mauerová Pavlína 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99"/>
    <a:srgbClr val="33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E3FDE45-AF77-4B5C-9715-49D594BDF05E}" styleName="Světlý styl 1 – zvýraznění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Světlý styl 1 – zvýraznění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37" autoAdjust="0"/>
    <p:restoredTop sz="89914" autoAdjust="0"/>
  </p:normalViewPr>
  <p:slideViewPr>
    <p:cSldViewPr>
      <p:cViewPr varScale="1">
        <p:scale>
          <a:sx n="74" d="100"/>
          <a:sy n="74" d="100"/>
        </p:scale>
        <p:origin x="2550" y="72"/>
      </p:cViewPr>
      <p:guideLst>
        <p:guide orient="horz" pos="3072"/>
        <p:guide pos="3841"/>
      </p:guideLst>
    </p:cSldViewPr>
  </p:slideViewPr>
  <p:outlineViewPr>
    <p:cViewPr>
      <p:scale>
        <a:sx n="33" d="100"/>
        <a:sy n="33" d="100"/>
      </p:scale>
      <p:origin x="0" y="-321534"/>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5"/>
          </a:xfrm>
          <a:prstGeom prst="rect">
            <a:avLst/>
          </a:prstGeom>
        </p:spPr>
        <p:txBody>
          <a:bodyPr vert="horz" lIns="91568" tIns="45784" rIns="91568" bIns="45784" rtlCol="0"/>
          <a:lstStyle>
            <a:lvl1pPr algn="l">
              <a:defRPr sz="1200"/>
            </a:lvl1pPr>
          </a:lstStyle>
          <a:p>
            <a:endParaRPr lang="cs-CZ" dirty="0"/>
          </a:p>
        </p:txBody>
      </p:sp>
      <p:sp>
        <p:nvSpPr>
          <p:cNvPr id="3" name="Zástupný symbol pro datum 2"/>
          <p:cNvSpPr>
            <a:spLocks noGrp="1"/>
          </p:cNvSpPr>
          <p:nvPr>
            <p:ph type="dt" idx="1"/>
          </p:nvPr>
        </p:nvSpPr>
        <p:spPr>
          <a:xfrm>
            <a:off x="3850445" y="0"/>
            <a:ext cx="2945659" cy="498055"/>
          </a:xfrm>
          <a:prstGeom prst="rect">
            <a:avLst/>
          </a:prstGeom>
        </p:spPr>
        <p:txBody>
          <a:bodyPr vert="horz" lIns="91568" tIns="45784" rIns="91568" bIns="45784" rtlCol="0"/>
          <a:lstStyle>
            <a:lvl1pPr algn="r">
              <a:defRPr sz="1200"/>
            </a:lvl1pPr>
          </a:lstStyle>
          <a:p>
            <a:fld id="{5BD1999B-2F14-4E55-A26A-C2A7DB622F8E}" type="datetimeFigureOut">
              <a:rPr lang="cs-CZ" smtClean="0"/>
              <a:t>05.09.2017</a:t>
            </a:fld>
            <a:endParaRPr lang="cs-CZ" dirty="0"/>
          </a:p>
        </p:txBody>
      </p:sp>
      <p:sp>
        <p:nvSpPr>
          <p:cNvPr id="4" name="Zástupný symbol pro obrázek snímku 3"/>
          <p:cNvSpPr>
            <a:spLocks noGrp="1" noRot="1" noChangeAspect="1"/>
          </p:cNvSpPr>
          <p:nvPr>
            <p:ph type="sldImg" idx="2"/>
          </p:nvPr>
        </p:nvSpPr>
        <p:spPr>
          <a:xfrm>
            <a:off x="1304925" y="1241425"/>
            <a:ext cx="4187825" cy="3349625"/>
          </a:xfrm>
          <a:prstGeom prst="rect">
            <a:avLst/>
          </a:prstGeom>
          <a:noFill/>
          <a:ln w="12700">
            <a:solidFill>
              <a:prstClr val="black"/>
            </a:solidFill>
          </a:ln>
        </p:spPr>
        <p:txBody>
          <a:bodyPr vert="horz" lIns="91568" tIns="45784" rIns="91568" bIns="45784" rtlCol="0" anchor="ctr"/>
          <a:lstStyle/>
          <a:p>
            <a:endParaRPr lang="cs-CZ" dirty="0"/>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568" tIns="45784" rIns="91568" bIns="45784"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6"/>
            <a:ext cx="2945659" cy="498054"/>
          </a:xfrm>
          <a:prstGeom prst="rect">
            <a:avLst/>
          </a:prstGeom>
        </p:spPr>
        <p:txBody>
          <a:bodyPr vert="horz" lIns="91568" tIns="45784" rIns="91568" bIns="45784"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5" y="9428586"/>
            <a:ext cx="2945659" cy="498054"/>
          </a:xfrm>
          <a:prstGeom prst="rect">
            <a:avLst/>
          </a:prstGeom>
        </p:spPr>
        <p:txBody>
          <a:bodyPr vert="horz" lIns="91568" tIns="45784" rIns="91568" bIns="45784" rtlCol="0" anchor="b"/>
          <a:lstStyle>
            <a:lvl1pPr algn="r">
              <a:defRPr sz="1200"/>
            </a:lvl1pPr>
          </a:lstStyle>
          <a:p>
            <a:fld id="{77B3CFD7-60EF-468A-9ED9-B629C93A1DBB}" type="slidenum">
              <a:rPr lang="cs-CZ" smtClean="0"/>
              <a:t>‹#›</a:t>
            </a:fld>
            <a:endParaRPr lang="cs-CZ" dirty="0"/>
          </a:p>
        </p:txBody>
      </p:sp>
    </p:spTree>
    <p:extLst>
      <p:ext uri="{BB962C8B-B14F-4D97-AF65-F5344CB8AC3E}">
        <p14:creationId xmlns:p14="http://schemas.microsoft.com/office/powerpoint/2010/main" val="924015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cs-CZ" altLang="cs-CZ" smtClean="0"/>
          </a:p>
        </p:txBody>
      </p:sp>
      <p:sp>
        <p:nvSpPr>
          <p:cNvPr id="1229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39825" indent="-227013">
              <a:spcBef>
                <a:spcPct val="30000"/>
              </a:spcBef>
              <a:defRPr sz="1200">
                <a:solidFill>
                  <a:schemeClr val="tx1"/>
                </a:solidFill>
                <a:latin typeface="Calibri" panose="020F0502020204030204" pitchFamily="34" charset="0"/>
              </a:defRPr>
            </a:lvl3pPr>
            <a:lvl4pPr marL="1597025" indent="-227013">
              <a:spcBef>
                <a:spcPct val="30000"/>
              </a:spcBef>
              <a:defRPr sz="1200">
                <a:solidFill>
                  <a:schemeClr val="tx1"/>
                </a:solidFill>
                <a:latin typeface="Calibri" panose="020F0502020204030204" pitchFamily="34" charset="0"/>
              </a:defRPr>
            </a:lvl4pPr>
            <a:lvl5pPr marL="2054225" indent="-227013">
              <a:spcBef>
                <a:spcPct val="30000"/>
              </a:spcBef>
              <a:defRPr sz="1200">
                <a:solidFill>
                  <a:schemeClr val="tx1"/>
                </a:solidFill>
                <a:latin typeface="Calibri" panose="020F0502020204030204" pitchFamily="34" charset="0"/>
              </a:defRPr>
            </a:lvl5pPr>
            <a:lvl6pPr marL="2511425" indent="-227013" eaLnBrk="0" fontAlgn="base" hangingPunct="0">
              <a:spcBef>
                <a:spcPct val="30000"/>
              </a:spcBef>
              <a:spcAft>
                <a:spcPct val="0"/>
              </a:spcAft>
              <a:defRPr sz="1200">
                <a:solidFill>
                  <a:schemeClr val="tx1"/>
                </a:solidFill>
                <a:latin typeface="Calibri" panose="020F0502020204030204" pitchFamily="34" charset="0"/>
              </a:defRPr>
            </a:lvl6pPr>
            <a:lvl7pPr marL="2968625" indent="-227013" eaLnBrk="0" fontAlgn="base" hangingPunct="0">
              <a:spcBef>
                <a:spcPct val="30000"/>
              </a:spcBef>
              <a:spcAft>
                <a:spcPct val="0"/>
              </a:spcAft>
              <a:defRPr sz="1200">
                <a:solidFill>
                  <a:schemeClr val="tx1"/>
                </a:solidFill>
                <a:latin typeface="Calibri" panose="020F0502020204030204" pitchFamily="34" charset="0"/>
              </a:defRPr>
            </a:lvl7pPr>
            <a:lvl8pPr marL="3425825" indent="-227013" eaLnBrk="0" fontAlgn="base" hangingPunct="0">
              <a:spcBef>
                <a:spcPct val="30000"/>
              </a:spcBef>
              <a:spcAft>
                <a:spcPct val="0"/>
              </a:spcAft>
              <a:defRPr sz="1200">
                <a:solidFill>
                  <a:schemeClr val="tx1"/>
                </a:solidFill>
                <a:latin typeface="Calibri" panose="020F0502020204030204" pitchFamily="34" charset="0"/>
              </a:defRPr>
            </a:lvl8pPr>
            <a:lvl9pPr marL="3883025"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540BD9-E00F-4D4B-9B55-57D4D961E076}" type="slidenum">
              <a:rPr lang="cs-CZ" altLang="cs-CZ" smtClean="0"/>
              <a:pPr>
                <a:spcBef>
                  <a:spcPct val="0"/>
                </a:spcBef>
              </a:pPr>
              <a:t>5</a:t>
            </a:fld>
            <a:endParaRPr lang="cs-CZ" altLang="cs-CZ" smtClean="0"/>
          </a:p>
        </p:txBody>
      </p:sp>
    </p:spTree>
    <p:extLst>
      <p:ext uri="{BB962C8B-B14F-4D97-AF65-F5344CB8AC3E}">
        <p14:creationId xmlns:p14="http://schemas.microsoft.com/office/powerpoint/2010/main" val="1802509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a:ln/>
        </p:spPr>
      </p:sp>
      <p:sp>
        <p:nvSpPr>
          <p:cNvPr id="4915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
        <p:nvSpPr>
          <p:cNvPr id="49156"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3990" indent="-286150">
              <a:defRPr sz="2400">
                <a:solidFill>
                  <a:schemeClr val="tx1"/>
                </a:solidFill>
                <a:latin typeface="Comic Sans MS" panose="030F0702030302020204" pitchFamily="66" charset="0"/>
              </a:defRPr>
            </a:lvl2pPr>
            <a:lvl3pPr marL="1144600" indent="-228920">
              <a:defRPr sz="2400">
                <a:solidFill>
                  <a:schemeClr val="tx1"/>
                </a:solidFill>
                <a:latin typeface="Comic Sans MS" panose="030F0702030302020204" pitchFamily="66" charset="0"/>
              </a:defRPr>
            </a:lvl3pPr>
            <a:lvl4pPr marL="1602440" indent="-228920">
              <a:defRPr sz="2400">
                <a:solidFill>
                  <a:schemeClr val="tx1"/>
                </a:solidFill>
                <a:latin typeface="Comic Sans MS" panose="030F0702030302020204" pitchFamily="66" charset="0"/>
              </a:defRPr>
            </a:lvl4pPr>
            <a:lvl5pPr marL="2060280" indent="-228920">
              <a:defRPr sz="2400">
                <a:solidFill>
                  <a:schemeClr val="tx1"/>
                </a:solidFill>
                <a:latin typeface="Comic Sans MS" panose="030F0702030302020204" pitchFamily="66" charset="0"/>
              </a:defRPr>
            </a:lvl5pPr>
            <a:lvl6pPr marL="2518120" indent="-228920" eaLnBrk="0" fontAlgn="base" hangingPunct="0">
              <a:spcBef>
                <a:spcPct val="0"/>
              </a:spcBef>
              <a:spcAft>
                <a:spcPct val="0"/>
              </a:spcAft>
              <a:defRPr sz="2400">
                <a:solidFill>
                  <a:schemeClr val="tx1"/>
                </a:solidFill>
                <a:latin typeface="Comic Sans MS" panose="030F0702030302020204" pitchFamily="66" charset="0"/>
              </a:defRPr>
            </a:lvl6pPr>
            <a:lvl7pPr marL="2975961" indent="-228920" eaLnBrk="0" fontAlgn="base" hangingPunct="0">
              <a:spcBef>
                <a:spcPct val="0"/>
              </a:spcBef>
              <a:spcAft>
                <a:spcPct val="0"/>
              </a:spcAft>
              <a:defRPr sz="2400">
                <a:solidFill>
                  <a:schemeClr val="tx1"/>
                </a:solidFill>
                <a:latin typeface="Comic Sans MS" panose="030F0702030302020204" pitchFamily="66" charset="0"/>
              </a:defRPr>
            </a:lvl7pPr>
            <a:lvl8pPr marL="3433801" indent="-228920" eaLnBrk="0" fontAlgn="base" hangingPunct="0">
              <a:spcBef>
                <a:spcPct val="0"/>
              </a:spcBef>
              <a:spcAft>
                <a:spcPct val="0"/>
              </a:spcAft>
              <a:defRPr sz="2400">
                <a:solidFill>
                  <a:schemeClr val="tx1"/>
                </a:solidFill>
                <a:latin typeface="Comic Sans MS" panose="030F0702030302020204" pitchFamily="66" charset="0"/>
              </a:defRPr>
            </a:lvl8pPr>
            <a:lvl9pPr marL="3891641" indent="-228920" eaLnBrk="0" fontAlgn="base" hangingPunct="0">
              <a:spcBef>
                <a:spcPct val="0"/>
              </a:spcBef>
              <a:spcAft>
                <a:spcPct val="0"/>
              </a:spcAft>
              <a:defRPr sz="2400">
                <a:solidFill>
                  <a:schemeClr val="tx1"/>
                </a:solidFill>
                <a:latin typeface="Comic Sans MS" panose="030F0702030302020204" pitchFamily="66" charset="0"/>
              </a:defRPr>
            </a:lvl9pPr>
          </a:lstStyle>
          <a:p>
            <a:fld id="{87EEE37F-CB1A-4F78-8B6C-6FD2EB0000D8}" type="slidenum">
              <a:rPr lang="cs-CZ" altLang="cs-CZ" sz="1200">
                <a:latin typeface="Times New Roman" panose="02020603050405020304" pitchFamily="18" charset="0"/>
              </a:rPr>
              <a:pPr/>
              <a:t>26</a:t>
            </a:fld>
            <a:endParaRPr lang="cs-CZ" altLang="cs-CZ" sz="1200" dirty="0">
              <a:latin typeface="Times New Roman" panose="02020603050405020304" pitchFamily="18" charset="0"/>
            </a:endParaRPr>
          </a:p>
        </p:txBody>
      </p:sp>
    </p:spTree>
    <p:extLst>
      <p:ext uri="{BB962C8B-B14F-4D97-AF65-F5344CB8AC3E}">
        <p14:creationId xmlns:p14="http://schemas.microsoft.com/office/powerpoint/2010/main" val="220058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638" y="3029939"/>
            <a:ext cx="10365899" cy="2090702"/>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829276" y="5527040"/>
            <a:ext cx="8536623" cy="2492587"/>
          </a:xfrm>
        </p:spPr>
        <p:txBody>
          <a:bodyPr/>
          <a:lstStyle>
            <a:lvl1pPr marL="0" indent="0" algn="ctr">
              <a:buNone/>
              <a:defRPr>
                <a:solidFill>
                  <a:schemeClr val="tx1">
                    <a:tint val="75000"/>
                  </a:schemeClr>
                </a:solidFill>
              </a:defRPr>
            </a:lvl1pPr>
            <a:lvl2pPr marL="627016" indent="0" algn="ctr">
              <a:buNone/>
              <a:defRPr>
                <a:solidFill>
                  <a:schemeClr val="tx1">
                    <a:tint val="75000"/>
                  </a:schemeClr>
                </a:solidFill>
              </a:defRPr>
            </a:lvl2pPr>
            <a:lvl3pPr marL="1254033" indent="0" algn="ctr">
              <a:buNone/>
              <a:defRPr>
                <a:solidFill>
                  <a:schemeClr val="tx1">
                    <a:tint val="75000"/>
                  </a:schemeClr>
                </a:solidFill>
              </a:defRPr>
            </a:lvl3pPr>
            <a:lvl4pPr marL="1881050" indent="0" algn="ctr">
              <a:buNone/>
              <a:defRPr>
                <a:solidFill>
                  <a:schemeClr val="tx1">
                    <a:tint val="75000"/>
                  </a:schemeClr>
                </a:solidFill>
              </a:defRPr>
            </a:lvl4pPr>
            <a:lvl5pPr marL="2508066" indent="0" algn="ctr">
              <a:buNone/>
              <a:defRPr>
                <a:solidFill>
                  <a:schemeClr val="tx1">
                    <a:tint val="75000"/>
                  </a:schemeClr>
                </a:solidFill>
              </a:defRPr>
            </a:lvl5pPr>
            <a:lvl6pPr marL="3135083" indent="0" algn="ctr">
              <a:buNone/>
              <a:defRPr>
                <a:solidFill>
                  <a:schemeClr val="tx1">
                    <a:tint val="75000"/>
                  </a:schemeClr>
                </a:solidFill>
              </a:defRPr>
            </a:lvl6pPr>
            <a:lvl7pPr marL="3762099" indent="0" algn="ctr">
              <a:buNone/>
              <a:defRPr>
                <a:solidFill>
                  <a:schemeClr val="tx1">
                    <a:tint val="75000"/>
                  </a:schemeClr>
                </a:solidFill>
              </a:defRPr>
            </a:lvl7pPr>
            <a:lvl8pPr marL="4389115" indent="0" algn="ctr">
              <a:buNone/>
              <a:defRPr>
                <a:solidFill>
                  <a:schemeClr val="tx1">
                    <a:tint val="75000"/>
                  </a:schemeClr>
                </a:solidFill>
              </a:defRPr>
            </a:lvl8pPr>
            <a:lvl9pPr marL="5016132"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15474746" y="568960"/>
            <a:ext cx="4801851" cy="1213781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067078" y="568960"/>
            <a:ext cx="14204415" cy="1213781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335" y="6267593"/>
            <a:ext cx="10365899" cy="1937173"/>
          </a:xfrm>
        </p:spPr>
        <p:txBody>
          <a:bodyPr anchor="t"/>
          <a:lstStyle>
            <a:lvl1pPr algn="l">
              <a:defRPr sz="55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963335" y="4133992"/>
            <a:ext cx="10365899" cy="2133600"/>
          </a:xfrm>
        </p:spPr>
        <p:txBody>
          <a:bodyPr anchor="b"/>
          <a:lstStyle>
            <a:lvl1pPr marL="0" indent="0">
              <a:buNone/>
              <a:defRPr sz="2800">
                <a:solidFill>
                  <a:schemeClr val="tx1">
                    <a:tint val="75000"/>
                  </a:schemeClr>
                </a:solidFill>
              </a:defRPr>
            </a:lvl1pPr>
            <a:lvl2pPr marL="627016" indent="0">
              <a:buNone/>
              <a:defRPr sz="2400">
                <a:solidFill>
                  <a:schemeClr val="tx1">
                    <a:tint val="75000"/>
                  </a:schemeClr>
                </a:solidFill>
              </a:defRPr>
            </a:lvl2pPr>
            <a:lvl3pPr marL="1254033" indent="0">
              <a:buNone/>
              <a:defRPr sz="2200">
                <a:solidFill>
                  <a:schemeClr val="tx1">
                    <a:tint val="75000"/>
                  </a:schemeClr>
                </a:solidFill>
              </a:defRPr>
            </a:lvl3pPr>
            <a:lvl4pPr marL="1881050" indent="0">
              <a:buNone/>
              <a:defRPr sz="2000">
                <a:solidFill>
                  <a:schemeClr val="tx1">
                    <a:tint val="75000"/>
                  </a:schemeClr>
                </a:solidFill>
              </a:defRPr>
            </a:lvl4pPr>
            <a:lvl5pPr marL="2508066" indent="0">
              <a:buNone/>
              <a:defRPr sz="2000">
                <a:solidFill>
                  <a:schemeClr val="tx1">
                    <a:tint val="75000"/>
                  </a:schemeClr>
                </a:solidFill>
              </a:defRPr>
            </a:lvl5pPr>
            <a:lvl6pPr marL="3135083" indent="0">
              <a:buNone/>
              <a:defRPr sz="2000">
                <a:solidFill>
                  <a:schemeClr val="tx1">
                    <a:tint val="75000"/>
                  </a:schemeClr>
                </a:solidFill>
              </a:defRPr>
            </a:lvl6pPr>
            <a:lvl7pPr marL="3762099" indent="0">
              <a:buNone/>
              <a:defRPr sz="2000">
                <a:solidFill>
                  <a:schemeClr val="tx1">
                    <a:tint val="75000"/>
                  </a:schemeClr>
                </a:solidFill>
              </a:defRPr>
            </a:lvl7pPr>
            <a:lvl8pPr marL="4389115" indent="0">
              <a:buNone/>
              <a:defRPr sz="2000">
                <a:solidFill>
                  <a:schemeClr val="tx1">
                    <a:tint val="75000"/>
                  </a:schemeClr>
                </a:solidFill>
              </a:defRPr>
            </a:lvl8pPr>
            <a:lvl9pPr marL="5016132" indent="0">
              <a:buNone/>
              <a:defRPr sz="20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067078" y="3318934"/>
            <a:ext cx="9502074" cy="9387840"/>
          </a:xfrm>
        </p:spPr>
        <p:txBody>
          <a:bodyPr/>
          <a:lstStyle>
            <a:lvl1pPr>
              <a:defRPr sz="39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10772405" y="3318934"/>
            <a:ext cx="9504192" cy="9387840"/>
          </a:xfrm>
        </p:spPr>
        <p:txBody>
          <a:bodyPr/>
          <a:lstStyle>
            <a:lvl1pPr>
              <a:defRPr sz="39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760" y="390597"/>
            <a:ext cx="10975657" cy="16256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609759" y="2183272"/>
            <a:ext cx="5388321" cy="909884"/>
          </a:xfrm>
        </p:spPr>
        <p:txBody>
          <a:bodyPr anchor="b"/>
          <a:lstStyle>
            <a:lvl1pPr marL="0" indent="0">
              <a:buNone/>
              <a:defRPr sz="3300" b="1"/>
            </a:lvl1pPr>
            <a:lvl2pPr marL="627016" indent="0">
              <a:buNone/>
              <a:defRPr sz="2800" b="1"/>
            </a:lvl2pPr>
            <a:lvl3pPr marL="1254033" indent="0">
              <a:buNone/>
              <a:defRPr sz="2400" b="1"/>
            </a:lvl3pPr>
            <a:lvl4pPr marL="1881050" indent="0">
              <a:buNone/>
              <a:defRPr sz="2200" b="1"/>
            </a:lvl4pPr>
            <a:lvl5pPr marL="2508066" indent="0">
              <a:buNone/>
              <a:defRPr sz="2200" b="1"/>
            </a:lvl5pPr>
            <a:lvl6pPr marL="3135083" indent="0">
              <a:buNone/>
              <a:defRPr sz="2200" b="1"/>
            </a:lvl6pPr>
            <a:lvl7pPr marL="3762099" indent="0">
              <a:buNone/>
              <a:defRPr sz="2200" b="1"/>
            </a:lvl7pPr>
            <a:lvl8pPr marL="4389115" indent="0">
              <a:buNone/>
              <a:defRPr sz="2200" b="1"/>
            </a:lvl8pPr>
            <a:lvl9pPr marL="5016132" indent="0">
              <a:buNone/>
              <a:defRPr sz="2200" b="1"/>
            </a:lvl9pPr>
          </a:lstStyle>
          <a:p>
            <a:pPr lvl="0"/>
            <a:r>
              <a:rPr lang="cs-CZ" smtClean="0"/>
              <a:t>Klepnutím lze upravit styly předlohy textu.</a:t>
            </a:r>
          </a:p>
        </p:txBody>
      </p:sp>
      <p:sp>
        <p:nvSpPr>
          <p:cNvPr id="4" name="Zástupný symbol pro obsah 3"/>
          <p:cNvSpPr>
            <a:spLocks noGrp="1"/>
          </p:cNvSpPr>
          <p:nvPr>
            <p:ph sz="half" idx="2"/>
          </p:nvPr>
        </p:nvSpPr>
        <p:spPr>
          <a:xfrm>
            <a:off x="609759" y="3093157"/>
            <a:ext cx="5388321" cy="5619610"/>
          </a:xfrm>
        </p:spPr>
        <p:txBody>
          <a:bodyPr/>
          <a:lstStyle>
            <a:lvl1pPr>
              <a:defRPr sz="3300"/>
            </a:lvl1pPr>
            <a:lvl2pPr>
              <a:defRPr sz="2800"/>
            </a:lvl2pPr>
            <a:lvl3pPr>
              <a:defRPr sz="2400"/>
            </a:lvl3pPr>
            <a:lvl4pPr>
              <a:defRPr sz="2200"/>
            </a:lvl4pPr>
            <a:lvl5pPr>
              <a:defRPr sz="2200"/>
            </a:lvl5pPr>
            <a:lvl6pPr>
              <a:defRPr sz="2200"/>
            </a:lvl6pPr>
            <a:lvl7pPr>
              <a:defRPr sz="2200"/>
            </a:lvl7pPr>
            <a:lvl8pPr>
              <a:defRPr sz="2200"/>
            </a:lvl8pPr>
            <a:lvl9pPr>
              <a:defRPr sz="22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4980" y="2183272"/>
            <a:ext cx="5390436" cy="909884"/>
          </a:xfrm>
        </p:spPr>
        <p:txBody>
          <a:bodyPr anchor="b"/>
          <a:lstStyle>
            <a:lvl1pPr marL="0" indent="0">
              <a:buNone/>
              <a:defRPr sz="3300" b="1"/>
            </a:lvl1pPr>
            <a:lvl2pPr marL="627016" indent="0">
              <a:buNone/>
              <a:defRPr sz="2800" b="1"/>
            </a:lvl2pPr>
            <a:lvl3pPr marL="1254033" indent="0">
              <a:buNone/>
              <a:defRPr sz="2400" b="1"/>
            </a:lvl3pPr>
            <a:lvl4pPr marL="1881050" indent="0">
              <a:buNone/>
              <a:defRPr sz="2200" b="1"/>
            </a:lvl4pPr>
            <a:lvl5pPr marL="2508066" indent="0">
              <a:buNone/>
              <a:defRPr sz="2200" b="1"/>
            </a:lvl5pPr>
            <a:lvl6pPr marL="3135083" indent="0">
              <a:buNone/>
              <a:defRPr sz="2200" b="1"/>
            </a:lvl6pPr>
            <a:lvl7pPr marL="3762099" indent="0">
              <a:buNone/>
              <a:defRPr sz="2200" b="1"/>
            </a:lvl7pPr>
            <a:lvl8pPr marL="4389115" indent="0">
              <a:buNone/>
              <a:defRPr sz="2200" b="1"/>
            </a:lvl8pPr>
            <a:lvl9pPr marL="5016132" indent="0">
              <a:buNone/>
              <a:defRPr sz="22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6194980" y="3093157"/>
            <a:ext cx="5390436" cy="5619610"/>
          </a:xfrm>
        </p:spPr>
        <p:txBody>
          <a:bodyPr/>
          <a:lstStyle>
            <a:lvl1pPr>
              <a:defRPr sz="3300"/>
            </a:lvl1pPr>
            <a:lvl2pPr>
              <a:defRPr sz="2800"/>
            </a:lvl2pPr>
            <a:lvl3pPr>
              <a:defRPr sz="2400"/>
            </a:lvl3pPr>
            <a:lvl4pPr>
              <a:defRPr sz="2200"/>
            </a:lvl4pPr>
            <a:lvl5pPr>
              <a:defRPr sz="2200"/>
            </a:lvl5pPr>
            <a:lvl6pPr>
              <a:defRPr sz="2200"/>
            </a:lvl6pPr>
            <a:lvl7pPr>
              <a:defRPr sz="2200"/>
            </a:lvl7pPr>
            <a:lvl8pPr>
              <a:defRPr sz="2200"/>
            </a:lvl8pPr>
            <a:lvl9pPr>
              <a:defRPr sz="22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759" y="388338"/>
            <a:ext cx="4012128" cy="1652693"/>
          </a:xfrm>
        </p:spPr>
        <p:txBody>
          <a:bodyPr anchor="b"/>
          <a:lstStyle>
            <a:lvl1pPr algn="l">
              <a:defRPr sz="28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4767974" y="388339"/>
            <a:ext cx="6817442" cy="8324428"/>
          </a:xfrm>
        </p:spPr>
        <p:txBody>
          <a:bodyPr/>
          <a:lstStyle>
            <a:lvl1pPr>
              <a:defRPr sz="4400"/>
            </a:lvl1pPr>
            <a:lvl2pPr>
              <a:defRPr sz="3900"/>
            </a:lvl2pPr>
            <a:lvl3pPr>
              <a:defRPr sz="3300"/>
            </a:lvl3pPr>
            <a:lvl4pPr>
              <a:defRPr sz="2800"/>
            </a:lvl4pPr>
            <a:lvl5pPr>
              <a:defRPr sz="2800"/>
            </a:lvl5pPr>
            <a:lvl6pPr>
              <a:defRPr sz="2800"/>
            </a:lvl6pPr>
            <a:lvl7pPr>
              <a:defRPr sz="2800"/>
            </a:lvl7pPr>
            <a:lvl8pPr>
              <a:defRPr sz="2800"/>
            </a:lvl8pPr>
            <a:lvl9pPr>
              <a:defRPr sz="2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759" y="2041032"/>
            <a:ext cx="4012128" cy="6671735"/>
          </a:xfrm>
        </p:spPr>
        <p:txBody>
          <a:bodyPr/>
          <a:lstStyle>
            <a:lvl1pPr marL="0" indent="0">
              <a:buNone/>
              <a:defRPr sz="2000"/>
            </a:lvl1pPr>
            <a:lvl2pPr marL="627016" indent="0">
              <a:buNone/>
              <a:defRPr sz="1700"/>
            </a:lvl2pPr>
            <a:lvl3pPr marL="1254033" indent="0">
              <a:buNone/>
              <a:defRPr sz="1300"/>
            </a:lvl3pPr>
            <a:lvl4pPr marL="1881050" indent="0">
              <a:buNone/>
              <a:defRPr sz="1300"/>
            </a:lvl4pPr>
            <a:lvl5pPr marL="2508066" indent="0">
              <a:buNone/>
              <a:defRPr sz="1300"/>
            </a:lvl5pPr>
            <a:lvl6pPr marL="3135083" indent="0">
              <a:buNone/>
              <a:defRPr sz="1300"/>
            </a:lvl6pPr>
            <a:lvl7pPr marL="3762099" indent="0">
              <a:buNone/>
              <a:defRPr sz="1300"/>
            </a:lvl7pPr>
            <a:lvl8pPr marL="4389115" indent="0">
              <a:buNone/>
              <a:defRPr sz="1300"/>
            </a:lvl8pPr>
            <a:lvl9pPr marL="5016132" indent="0">
              <a:buNone/>
              <a:defRPr sz="13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90340" y="6827521"/>
            <a:ext cx="7317105" cy="806027"/>
          </a:xfrm>
        </p:spPr>
        <p:txBody>
          <a:bodyPr anchor="b"/>
          <a:lstStyle>
            <a:lvl1pPr algn="l">
              <a:defRPr sz="28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2390340" y="871503"/>
            <a:ext cx="7317105" cy="5852160"/>
          </a:xfrm>
        </p:spPr>
        <p:txBody>
          <a:bodyPr/>
          <a:lstStyle>
            <a:lvl1pPr marL="0" indent="0">
              <a:buNone/>
              <a:defRPr sz="4400"/>
            </a:lvl1pPr>
            <a:lvl2pPr marL="627016" indent="0">
              <a:buNone/>
              <a:defRPr sz="3900"/>
            </a:lvl2pPr>
            <a:lvl3pPr marL="1254033" indent="0">
              <a:buNone/>
              <a:defRPr sz="3300"/>
            </a:lvl3pPr>
            <a:lvl4pPr marL="1881050" indent="0">
              <a:buNone/>
              <a:defRPr sz="2800"/>
            </a:lvl4pPr>
            <a:lvl5pPr marL="2508066" indent="0">
              <a:buNone/>
              <a:defRPr sz="2800"/>
            </a:lvl5pPr>
            <a:lvl6pPr marL="3135083" indent="0">
              <a:buNone/>
              <a:defRPr sz="2800"/>
            </a:lvl6pPr>
            <a:lvl7pPr marL="3762099" indent="0">
              <a:buNone/>
              <a:defRPr sz="2800"/>
            </a:lvl7pPr>
            <a:lvl8pPr marL="4389115" indent="0">
              <a:buNone/>
              <a:defRPr sz="2800"/>
            </a:lvl8pPr>
            <a:lvl9pPr marL="5016132" indent="0">
              <a:buNone/>
              <a:defRPr sz="2800"/>
            </a:lvl9pPr>
          </a:lstStyle>
          <a:p>
            <a:endParaRPr lang="cs-CZ" dirty="0"/>
          </a:p>
        </p:txBody>
      </p:sp>
      <p:sp>
        <p:nvSpPr>
          <p:cNvPr id="4" name="Zástupný symbol pro text 3"/>
          <p:cNvSpPr>
            <a:spLocks noGrp="1"/>
          </p:cNvSpPr>
          <p:nvPr>
            <p:ph type="body" sz="half" idx="2"/>
          </p:nvPr>
        </p:nvSpPr>
        <p:spPr>
          <a:xfrm>
            <a:off x="2390340" y="7633548"/>
            <a:ext cx="7317105" cy="1144692"/>
          </a:xfrm>
        </p:spPr>
        <p:txBody>
          <a:bodyPr/>
          <a:lstStyle>
            <a:lvl1pPr marL="0" indent="0">
              <a:buNone/>
              <a:defRPr sz="2000"/>
            </a:lvl1pPr>
            <a:lvl2pPr marL="627016" indent="0">
              <a:buNone/>
              <a:defRPr sz="1700"/>
            </a:lvl2pPr>
            <a:lvl3pPr marL="1254033" indent="0">
              <a:buNone/>
              <a:defRPr sz="1300"/>
            </a:lvl3pPr>
            <a:lvl4pPr marL="1881050" indent="0">
              <a:buNone/>
              <a:defRPr sz="1300"/>
            </a:lvl4pPr>
            <a:lvl5pPr marL="2508066" indent="0">
              <a:buNone/>
              <a:defRPr sz="1300"/>
            </a:lvl5pPr>
            <a:lvl6pPr marL="3135083" indent="0">
              <a:buNone/>
              <a:defRPr sz="1300"/>
            </a:lvl6pPr>
            <a:lvl7pPr marL="3762099" indent="0">
              <a:buNone/>
              <a:defRPr sz="1300"/>
            </a:lvl7pPr>
            <a:lvl8pPr marL="4389115" indent="0">
              <a:buNone/>
              <a:defRPr sz="1300"/>
            </a:lvl8pPr>
            <a:lvl9pPr marL="5016132" indent="0">
              <a:buNone/>
              <a:defRPr sz="13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3D450F3-88D9-45FD-BA4F-7BDD751C4D8C}" type="datetimeFigureOut">
              <a:rPr lang="cs-CZ" smtClean="0"/>
              <a:pPr/>
              <a:t>05.09.2017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E9F36BF9-3620-4A78-A280-EB6AD2F66C25}"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760" y="390597"/>
            <a:ext cx="10975657" cy="1625600"/>
          </a:xfrm>
          <a:prstGeom prst="rect">
            <a:avLst/>
          </a:prstGeom>
        </p:spPr>
        <p:txBody>
          <a:bodyPr vert="horz" lIns="125403" tIns="62702" rIns="125403" bIns="62702"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609760" y="2275842"/>
            <a:ext cx="10975657" cy="6436925"/>
          </a:xfrm>
          <a:prstGeom prst="rect">
            <a:avLst/>
          </a:prstGeom>
        </p:spPr>
        <p:txBody>
          <a:bodyPr vert="horz" lIns="125403" tIns="62702" rIns="125403" bIns="62702"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09759" y="9040144"/>
            <a:ext cx="2845541" cy="519289"/>
          </a:xfrm>
          <a:prstGeom prst="rect">
            <a:avLst/>
          </a:prstGeom>
        </p:spPr>
        <p:txBody>
          <a:bodyPr vert="horz" lIns="125403" tIns="62702" rIns="125403" bIns="62702" rtlCol="0" anchor="ctr"/>
          <a:lstStyle>
            <a:lvl1pPr algn="l">
              <a:defRPr sz="1700">
                <a:solidFill>
                  <a:schemeClr val="tx1">
                    <a:tint val="75000"/>
                  </a:schemeClr>
                </a:solidFill>
              </a:defRPr>
            </a:lvl1pPr>
          </a:lstStyle>
          <a:p>
            <a:fld id="{C3D450F3-88D9-45FD-BA4F-7BDD751C4D8C}" type="datetimeFigureOut">
              <a:rPr lang="cs-CZ" smtClean="0"/>
              <a:pPr/>
              <a:t>05.09.2017</a:t>
            </a:fld>
            <a:endParaRPr lang="cs-CZ" dirty="0"/>
          </a:p>
        </p:txBody>
      </p:sp>
      <p:sp>
        <p:nvSpPr>
          <p:cNvPr id="5" name="Zástupný symbol pro zápatí 4"/>
          <p:cNvSpPr>
            <a:spLocks noGrp="1"/>
          </p:cNvSpPr>
          <p:nvPr>
            <p:ph type="ftr" sz="quarter" idx="3"/>
          </p:nvPr>
        </p:nvSpPr>
        <p:spPr>
          <a:xfrm>
            <a:off x="4166686" y="9040144"/>
            <a:ext cx="3861805" cy="519289"/>
          </a:xfrm>
          <a:prstGeom prst="rect">
            <a:avLst/>
          </a:prstGeom>
        </p:spPr>
        <p:txBody>
          <a:bodyPr vert="horz" lIns="125403" tIns="62702" rIns="125403" bIns="62702" rtlCol="0" anchor="ctr"/>
          <a:lstStyle>
            <a:lvl1pPr algn="ctr">
              <a:defRPr sz="17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739876" y="9040144"/>
            <a:ext cx="2845541" cy="519289"/>
          </a:xfrm>
          <a:prstGeom prst="rect">
            <a:avLst/>
          </a:prstGeom>
        </p:spPr>
        <p:txBody>
          <a:bodyPr vert="horz" lIns="125403" tIns="62702" rIns="125403" bIns="62702" rtlCol="0" anchor="ctr"/>
          <a:lstStyle>
            <a:lvl1pPr algn="r">
              <a:defRPr sz="1700">
                <a:solidFill>
                  <a:schemeClr val="tx1">
                    <a:tint val="75000"/>
                  </a:schemeClr>
                </a:solidFill>
              </a:defRPr>
            </a:lvl1pPr>
          </a:lstStyle>
          <a:p>
            <a:fld id="{E9F36BF9-3620-4A78-A280-EB6AD2F66C25}"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54033" rtl="0" eaLnBrk="1" latinLnBrk="0" hangingPunct="1">
        <a:spcBef>
          <a:spcPct val="0"/>
        </a:spcBef>
        <a:buNone/>
        <a:defRPr sz="6000" kern="1200">
          <a:solidFill>
            <a:schemeClr val="tx1"/>
          </a:solidFill>
          <a:latin typeface="+mj-lt"/>
          <a:ea typeface="+mj-ea"/>
          <a:cs typeface="+mj-cs"/>
        </a:defRPr>
      </a:lvl1pPr>
    </p:titleStyle>
    <p:bodyStyle>
      <a:lvl1pPr marL="470263" indent="-470263" algn="l" defTabSz="1254033" rtl="0" eaLnBrk="1" latinLnBrk="0" hangingPunct="1">
        <a:spcBef>
          <a:spcPct val="20000"/>
        </a:spcBef>
        <a:buFont typeface="Arial" pitchFamily="34" charset="0"/>
        <a:buChar char="•"/>
        <a:defRPr sz="4400" kern="1200">
          <a:solidFill>
            <a:schemeClr val="tx1"/>
          </a:solidFill>
          <a:latin typeface="+mn-lt"/>
          <a:ea typeface="+mn-ea"/>
          <a:cs typeface="+mn-cs"/>
        </a:defRPr>
      </a:lvl1pPr>
      <a:lvl2pPr marL="1018902" indent="-391886" algn="l" defTabSz="1254033"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67541" indent="-313508" algn="l" defTabSz="1254033" rtl="0" eaLnBrk="1" latinLnBrk="0" hangingPunct="1">
        <a:spcBef>
          <a:spcPct val="20000"/>
        </a:spcBef>
        <a:buFont typeface="Arial" pitchFamily="34" charset="0"/>
        <a:buChar char="•"/>
        <a:defRPr sz="3300" kern="1200">
          <a:solidFill>
            <a:schemeClr val="tx1"/>
          </a:solidFill>
          <a:latin typeface="+mn-lt"/>
          <a:ea typeface="+mn-ea"/>
          <a:cs typeface="+mn-cs"/>
        </a:defRPr>
      </a:lvl3pPr>
      <a:lvl4pPr marL="2194558"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21575"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448591"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075607"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702624"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329640" indent="-313508" algn="l" defTabSz="1254033"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cs-CZ"/>
      </a:defPPr>
      <a:lvl1pPr marL="0" algn="l" defTabSz="1254033" rtl="0" eaLnBrk="1" latinLnBrk="0" hangingPunct="1">
        <a:defRPr sz="2400" kern="1200">
          <a:solidFill>
            <a:schemeClr val="tx1"/>
          </a:solidFill>
          <a:latin typeface="+mn-lt"/>
          <a:ea typeface="+mn-ea"/>
          <a:cs typeface="+mn-cs"/>
        </a:defRPr>
      </a:lvl1pPr>
      <a:lvl2pPr marL="627016" algn="l" defTabSz="1254033" rtl="0" eaLnBrk="1" latinLnBrk="0" hangingPunct="1">
        <a:defRPr sz="2400" kern="1200">
          <a:solidFill>
            <a:schemeClr val="tx1"/>
          </a:solidFill>
          <a:latin typeface="+mn-lt"/>
          <a:ea typeface="+mn-ea"/>
          <a:cs typeface="+mn-cs"/>
        </a:defRPr>
      </a:lvl2pPr>
      <a:lvl3pPr marL="1254033" algn="l" defTabSz="1254033" rtl="0" eaLnBrk="1" latinLnBrk="0" hangingPunct="1">
        <a:defRPr sz="2400" kern="1200">
          <a:solidFill>
            <a:schemeClr val="tx1"/>
          </a:solidFill>
          <a:latin typeface="+mn-lt"/>
          <a:ea typeface="+mn-ea"/>
          <a:cs typeface="+mn-cs"/>
        </a:defRPr>
      </a:lvl3pPr>
      <a:lvl4pPr marL="1881050" algn="l" defTabSz="1254033" rtl="0" eaLnBrk="1" latinLnBrk="0" hangingPunct="1">
        <a:defRPr sz="2400" kern="1200">
          <a:solidFill>
            <a:schemeClr val="tx1"/>
          </a:solidFill>
          <a:latin typeface="+mn-lt"/>
          <a:ea typeface="+mn-ea"/>
          <a:cs typeface="+mn-cs"/>
        </a:defRPr>
      </a:lvl4pPr>
      <a:lvl5pPr marL="2508066" algn="l" defTabSz="1254033" rtl="0" eaLnBrk="1" latinLnBrk="0" hangingPunct="1">
        <a:defRPr sz="2400" kern="1200">
          <a:solidFill>
            <a:schemeClr val="tx1"/>
          </a:solidFill>
          <a:latin typeface="+mn-lt"/>
          <a:ea typeface="+mn-ea"/>
          <a:cs typeface="+mn-cs"/>
        </a:defRPr>
      </a:lvl5pPr>
      <a:lvl6pPr marL="3135083" algn="l" defTabSz="1254033" rtl="0" eaLnBrk="1" latinLnBrk="0" hangingPunct="1">
        <a:defRPr sz="2400" kern="1200">
          <a:solidFill>
            <a:schemeClr val="tx1"/>
          </a:solidFill>
          <a:latin typeface="+mn-lt"/>
          <a:ea typeface="+mn-ea"/>
          <a:cs typeface="+mn-cs"/>
        </a:defRPr>
      </a:lvl6pPr>
      <a:lvl7pPr marL="3762099" algn="l" defTabSz="1254033" rtl="0" eaLnBrk="1" latinLnBrk="0" hangingPunct="1">
        <a:defRPr sz="2400" kern="1200">
          <a:solidFill>
            <a:schemeClr val="tx1"/>
          </a:solidFill>
          <a:latin typeface="+mn-lt"/>
          <a:ea typeface="+mn-ea"/>
          <a:cs typeface="+mn-cs"/>
        </a:defRPr>
      </a:lvl7pPr>
      <a:lvl8pPr marL="4389115" algn="l" defTabSz="1254033" rtl="0" eaLnBrk="1" latinLnBrk="0" hangingPunct="1">
        <a:defRPr sz="2400" kern="1200">
          <a:solidFill>
            <a:schemeClr val="tx1"/>
          </a:solidFill>
          <a:latin typeface="+mn-lt"/>
          <a:ea typeface="+mn-ea"/>
          <a:cs typeface="+mn-cs"/>
        </a:defRPr>
      </a:lvl8pPr>
      <a:lvl9pPr marL="5016132" algn="l" defTabSz="125403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List_aplikace_Microsoft_Excel_97_2003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lavikova@cs.mfcr.cz"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List_aplikace_Microsoft_Excel_97_2003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oleObject" Target="../embeddings/List_aplikace_Microsoft_Excel_97_20033.xls"/></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Podnadpis 4"/>
          <p:cNvSpPr>
            <a:spLocks noGrp="1"/>
          </p:cNvSpPr>
          <p:nvPr>
            <p:ph type="subTitle" idx="1"/>
          </p:nvPr>
        </p:nvSpPr>
        <p:spPr/>
        <p:txBody>
          <a:bodyPr/>
          <a:lstStyle/>
          <a:p>
            <a:pPr eaLnBrk="1" hangingPunct="1"/>
            <a:r>
              <a:rPr lang="cs-CZ" altLang="cs-CZ" sz="3734" dirty="0">
                <a:solidFill>
                  <a:srgbClr val="000099"/>
                </a:solidFill>
              </a:rPr>
              <a:t>plk. ing. Naděžda Klewar Slavíková</a:t>
            </a:r>
          </a:p>
          <a:p>
            <a:pPr eaLnBrk="1" hangingPunct="1"/>
            <a:r>
              <a:rPr lang="cs-CZ" altLang="cs-CZ" sz="3734" dirty="0">
                <a:solidFill>
                  <a:srgbClr val="000099"/>
                </a:solidFill>
              </a:rPr>
              <a:t>Generální ředitelství cel</a:t>
            </a:r>
          </a:p>
          <a:p>
            <a:pPr eaLnBrk="1" hangingPunct="1"/>
            <a:r>
              <a:rPr lang="cs-CZ" altLang="cs-CZ" sz="3734" dirty="0">
                <a:solidFill>
                  <a:srgbClr val="000099"/>
                </a:solidFill>
              </a:rPr>
              <a:t>Odbor 23 Daní  </a:t>
            </a:r>
          </a:p>
          <a:p>
            <a:pPr eaLnBrk="1" hangingPunct="1"/>
            <a:endParaRPr lang="cs-CZ" altLang="cs-CZ" dirty="0" smtClean="0"/>
          </a:p>
        </p:txBody>
      </p:sp>
      <p:sp>
        <p:nvSpPr>
          <p:cNvPr id="9219" name="Nadpis 3"/>
          <p:cNvSpPr>
            <a:spLocks noGrp="1"/>
          </p:cNvSpPr>
          <p:nvPr>
            <p:ph type="ctrTitle"/>
          </p:nvPr>
        </p:nvSpPr>
        <p:spPr>
          <a:xfrm>
            <a:off x="609758" y="2312850"/>
            <a:ext cx="10975658" cy="1960544"/>
          </a:xfrm>
        </p:spPr>
        <p:txBody>
          <a:bodyPr>
            <a:normAutofit/>
          </a:bodyPr>
          <a:lstStyle/>
          <a:p>
            <a:r>
              <a:rPr lang="cs-CZ" altLang="cs-CZ" sz="5400" b="1" dirty="0">
                <a:solidFill>
                  <a:srgbClr val="000099"/>
                </a:solidFill>
                <a:effectLst>
                  <a:outerShdw blurRad="38100" dist="38100" dir="2700000" algn="tl">
                    <a:srgbClr val="000000">
                      <a:alpha val="43137"/>
                    </a:srgbClr>
                  </a:outerShdw>
                </a:effectLst>
                <a:cs typeface="Arial" panose="020B0604020202020204" pitchFamily="34" charset="0"/>
              </a:rPr>
              <a:t>Pěstitelské pálení a spotřební </a:t>
            </a:r>
            <a:r>
              <a:rPr lang="cs-CZ" altLang="cs-CZ" sz="5400" b="1" dirty="0" smtClean="0">
                <a:solidFill>
                  <a:srgbClr val="000099"/>
                </a:solidFill>
                <a:effectLst>
                  <a:outerShdw blurRad="38100" dist="38100" dir="2700000" algn="tl">
                    <a:srgbClr val="000000">
                      <a:alpha val="43137"/>
                    </a:srgbClr>
                  </a:outerShdw>
                </a:effectLst>
                <a:cs typeface="Arial" panose="020B0604020202020204" pitchFamily="34" charset="0"/>
              </a:rPr>
              <a:t>daň</a:t>
            </a:r>
            <a:br>
              <a:rPr lang="cs-CZ" altLang="cs-CZ" sz="5400" b="1" dirty="0" smtClean="0">
                <a:solidFill>
                  <a:srgbClr val="000099"/>
                </a:solidFill>
                <a:effectLst>
                  <a:outerShdw blurRad="38100" dist="38100" dir="2700000" algn="tl">
                    <a:srgbClr val="000000">
                      <a:alpha val="43137"/>
                    </a:srgbClr>
                  </a:outerShdw>
                </a:effectLst>
                <a:cs typeface="Arial" panose="020B0604020202020204" pitchFamily="34" charset="0"/>
              </a:rPr>
            </a:br>
            <a:r>
              <a:rPr lang="cs-CZ" altLang="cs-CZ" sz="5400" b="1" dirty="0" smtClean="0">
                <a:solidFill>
                  <a:srgbClr val="000099"/>
                </a:solidFill>
                <a:effectLst>
                  <a:outerShdw blurRad="38100" dist="38100" dir="2700000" algn="tl">
                    <a:srgbClr val="000000">
                      <a:alpha val="43137"/>
                    </a:srgbClr>
                  </a:outerShdw>
                </a:effectLst>
                <a:cs typeface="Arial" panose="020B0604020202020204" pitchFamily="34" charset="0"/>
              </a:rPr>
              <a:t>z </a:t>
            </a:r>
            <a:r>
              <a:rPr lang="cs-CZ" altLang="cs-CZ" sz="5400" b="1" dirty="0">
                <a:solidFill>
                  <a:srgbClr val="000099"/>
                </a:solidFill>
                <a:effectLst>
                  <a:outerShdw blurRad="38100" dist="38100" dir="2700000" algn="tl">
                    <a:srgbClr val="000000">
                      <a:alpha val="43137"/>
                    </a:srgbClr>
                  </a:outerShdw>
                </a:effectLst>
                <a:cs typeface="Arial" panose="020B0604020202020204" pitchFamily="34" charset="0"/>
              </a:rPr>
              <a:t>lihu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09759" y="1276400"/>
            <a:ext cx="10975657" cy="1625600"/>
          </a:xfrm>
        </p:spPr>
        <p:txBody>
          <a:bodyPr>
            <a:normAutofit/>
          </a:bodyPr>
          <a:lstStyle/>
          <a:p>
            <a:r>
              <a:rPr lang="cs-CZ" altLang="cs-CZ" sz="4800" b="1" dirty="0">
                <a:solidFill>
                  <a:srgbClr val="000099"/>
                </a:solidFill>
                <a:cs typeface="Arial" panose="020B0604020202020204" pitchFamily="34" charset="0"/>
              </a:rPr>
              <a:t>Zákon o lihu - § 4 </a:t>
            </a:r>
          </a:p>
        </p:txBody>
      </p:sp>
      <p:sp>
        <p:nvSpPr>
          <p:cNvPr id="19459" name="Zástupný symbol pro obsah 2"/>
          <p:cNvSpPr>
            <a:spLocks noGrp="1"/>
          </p:cNvSpPr>
          <p:nvPr>
            <p:ph sz="quarter" idx="1"/>
          </p:nvPr>
        </p:nvSpPr>
        <p:spPr>
          <a:xfrm>
            <a:off x="609759" y="2703312"/>
            <a:ext cx="10744413" cy="6336832"/>
          </a:xfrm>
        </p:spPr>
        <p:txBody>
          <a:bodyPr>
            <a:noAutofit/>
          </a:bodyPr>
          <a:lstStyle/>
          <a:p>
            <a:pPr marL="108000" lvl="4" indent="-457027" defTabSz="360000">
              <a:lnSpc>
                <a:spcPct val="110000"/>
              </a:lnSpc>
              <a:spcBef>
                <a:spcPts val="0"/>
              </a:spcBef>
              <a:buClr>
                <a:schemeClr val="accent1"/>
              </a:buClr>
              <a:buSzPct val="85000"/>
              <a:buBlip>
                <a:blip r:embed="rId2"/>
              </a:buBlip>
              <a:tabLst>
                <a:tab pos="180000" algn="l"/>
              </a:tabLst>
              <a:defRPr/>
            </a:pPr>
            <a:r>
              <a:rPr lang="cs-CZ" altLang="cs-CZ" sz="3200" dirty="0">
                <a:solidFill>
                  <a:srgbClr val="000099"/>
                </a:solidFill>
              </a:rPr>
              <a:t>Odst. 6 </a:t>
            </a:r>
            <a:r>
              <a:rPr lang="cs-CZ" altLang="cs-CZ" sz="3200" dirty="0" smtClean="0">
                <a:solidFill>
                  <a:srgbClr val="000099"/>
                </a:solidFill>
              </a:rPr>
              <a:t>	Zvýhodněná </a:t>
            </a:r>
            <a:r>
              <a:rPr lang="cs-CZ" altLang="cs-CZ" sz="3200" dirty="0">
                <a:solidFill>
                  <a:srgbClr val="000099"/>
                </a:solidFill>
              </a:rPr>
              <a:t>sazba daně podle </a:t>
            </a:r>
            <a:r>
              <a:rPr lang="cs-CZ" altLang="cs-CZ" sz="3200" dirty="0" smtClean="0">
                <a:solidFill>
                  <a:srgbClr val="000099"/>
                </a:solidFill>
              </a:rPr>
              <a:t>zákona </a:t>
            </a:r>
            <a:r>
              <a:rPr lang="cs-CZ" altLang="cs-CZ" sz="3200" dirty="0">
                <a:solidFill>
                  <a:srgbClr val="000099"/>
                </a:solidFill>
              </a:rPr>
              <a:t>o spotřebních </a:t>
            </a:r>
            <a:r>
              <a:rPr lang="cs-CZ" altLang="cs-CZ" sz="3200" dirty="0" smtClean="0">
                <a:solidFill>
                  <a:srgbClr val="000099"/>
                </a:solidFill>
              </a:rPr>
              <a:t>						daních se týká 30 </a:t>
            </a:r>
            <a:r>
              <a:rPr lang="cs-CZ" altLang="cs-CZ" sz="3200" dirty="0">
                <a:solidFill>
                  <a:srgbClr val="000099"/>
                </a:solidFill>
              </a:rPr>
              <a:t>l etanolu za výrobní období</a:t>
            </a:r>
          </a:p>
          <a:p>
            <a:pPr marL="108000" lvl="4" indent="-457027" defTabSz="360000">
              <a:lnSpc>
                <a:spcPct val="110000"/>
              </a:lnSpc>
              <a:spcBef>
                <a:spcPts val="0"/>
              </a:spcBef>
              <a:buClr>
                <a:schemeClr val="accent1"/>
              </a:buClr>
              <a:buSzPct val="85000"/>
              <a:buBlip>
                <a:blip r:embed="rId2"/>
              </a:buBlip>
              <a:tabLst>
                <a:tab pos="180000" algn="l"/>
              </a:tabLst>
              <a:defRPr/>
            </a:pPr>
            <a:r>
              <a:rPr lang="cs-CZ" altLang="cs-CZ" sz="3200" dirty="0">
                <a:solidFill>
                  <a:srgbClr val="000099"/>
                </a:solidFill>
              </a:rPr>
              <a:t>Odst. 7 	Povinnost pěstitele odebrat </a:t>
            </a:r>
            <a:r>
              <a:rPr lang="cs-CZ" altLang="cs-CZ" sz="3200" dirty="0" smtClean="0">
                <a:solidFill>
                  <a:srgbClr val="000099"/>
                </a:solidFill>
              </a:rPr>
              <a:t>množství</a:t>
            </a:r>
            <a:r>
              <a:rPr lang="cs-CZ" altLang="cs-CZ" sz="3200" dirty="0">
                <a:solidFill>
                  <a:srgbClr val="000099"/>
                </a:solidFill>
              </a:rPr>
              <a:t>	nad 30 litrů </a:t>
            </a:r>
            <a:r>
              <a:rPr lang="cs-CZ" altLang="cs-CZ" sz="3200" dirty="0" smtClean="0">
                <a:solidFill>
                  <a:srgbClr val="000099"/>
                </a:solidFill>
              </a:rPr>
              <a:t>								zdaněné základní </a:t>
            </a:r>
            <a:r>
              <a:rPr lang="cs-CZ" altLang="cs-CZ" sz="3200" dirty="0">
                <a:solidFill>
                  <a:srgbClr val="000099"/>
                </a:solidFill>
              </a:rPr>
              <a:t>sazbou do 3 měsíců ode dne </a:t>
            </a:r>
            <a:r>
              <a:rPr lang="cs-CZ" altLang="cs-CZ" sz="3200" dirty="0" smtClean="0">
                <a:solidFill>
                  <a:srgbClr val="000099"/>
                </a:solidFill>
              </a:rPr>
              <a:t>									výroby</a:t>
            </a:r>
            <a:endParaRPr lang="cs-CZ" altLang="cs-CZ" sz="3200" dirty="0">
              <a:solidFill>
                <a:srgbClr val="000099"/>
              </a:solidFill>
            </a:endParaRPr>
          </a:p>
          <a:p>
            <a:pPr marL="108000" lvl="4" indent="-457027" defTabSz="360000">
              <a:lnSpc>
                <a:spcPct val="110000"/>
              </a:lnSpc>
              <a:spcBef>
                <a:spcPts val="0"/>
              </a:spcBef>
              <a:buClr>
                <a:schemeClr val="accent1"/>
              </a:buClr>
              <a:buSzPct val="85000"/>
              <a:buBlip>
                <a:blip r:embed="rId2"/>
              </a:buBlip>
              <a:tabLst>
                <a:tab pos="180000" algn="l"/>
              </a:tabLst>
              <a:defRPr/>
            </a:pPr>
            <a:r>
              <a:rPr lang="cs-CZ" altLang="cs-CZ" sz="3200" dirty="0">
                <a:solidFill>
                  <a:srgbClr val="000099"/>
                </a:solidFill>
              </a:rPr>
              <a:t>Odst. 8 	Údaje na písemném prohlášení pěstitele – </a:t>
            </a:r>
            <a:r>
              <a:rPr lang="cs-CZ" altLang="cs-CZ" sz="3200" dirty="0" smtClean="0">
                <a:solidFill>
                  <a:srgbClr val="000099"/>
                </a:solidFill>
              </a:rPr>
              <a:t>											doporučení </a:t>
            </a:r>
            <a:r>
              <a:rPr lang="cs-CZ" altLang="cs-CZ" sz="3200" dirty="0">
                <a:solidFill>
                  <a:srgbClr val="000099"/>
                </a:solidFill>
              </a:rPr>
              <a:t>celní 	</a:t>
            </a:r>
            <a:r>
              <a:rPr lang="cs-CZ" altLang="cs-CZ" sz="3200" dirty="0" smtClean="0">
                <a:solidFill>
                  <a:srgbClr val="000099"/>
                </a:solidFill>
              </a:rPr>
              <a:t>správy </a:t>
            </a:r>
          </a:p>
          <a:p>
            <a:pPr marL="108000" lvl="4" indent="-457027" defTabSz="360000">
              <a:lnSpc>
                <a:spcPct val="110000"/>
              </a:lnSpc>
              <a:spcBef>
                <a:spcPts val="0"/>
              </a:spcBef>
              <a:buClr>
                <a:schemeClr val="accent1"/>
              </a:buClr>
              <a:buSzPct val="85000"/>
              <a:buBlip>
                <a:blip r:embed="rId2"/>
              </a:buBlip>
              <a:tabLst>
                <a:tab pos="180000" algn="l"/>
              </a:tabLst>
              <a:defRPr/>
            </a:pPr>
            <a:r>
              <a:rPr lang="cs-CZ" altLang="cs-CZ" sz="3200" dirty="0" smtClean="0">
                <a:solidFill>
                  <a:srgbClr val="000099"/>
                </a:solidFill>
              </a:rPr>
              <a:t>Odst.10</a:t>
            </a:r>
            <a:r>
              <a:rPr lang="cs-CZ" altLang="cs-CZ" sz="3200" dirty="0">
                <a:solidFill>
                  <a:srgbClr val="000099"/>
                </a:solidFill>
              </a:rPr>
              <a:t>	Pro výpočet výtěžnosti se u společných kvasů za </a:t>
            </a:r>
            <a:r>
              <a:rPr lang="cs-CZ" altLang="cs-CZ" sz="3200" dirty="0" smtClean="0">
                <a:solidFill>
                  <a:srgbClr val="000099"/>
                </a:solidFill>
              </a:rPr>
              <a:t>								datum výroby </a:t>
            </a:r>
            <a:r>
              <a:rPr lang="cs-CZ" altLang="cs-CZ" sz="3200" dirty="0">
                <a:solidFill>
                  <a:srgbClr val="000099"/>
                </a:solidFill>
              </a:rPr>
              <a:t>považuje datum ukončení výroby </a:t>
            </a:r>
            <a:r>
              <a:rPr lang="cs-CZ" altLang="cs-CZ" sz="3200" dirty="0" smtClean="0">
                <a:solidFill>
                  <a:srgbClr val="000099"/>
                </a:solidFill>
              </a:rPr>
              <a:t>									destilátu ze surovin </a:t>
            </a:r>
            <a:r>
              <a:rPr lang="cs-CZ" altLang="cs-CZ" sz="3200" dirty="0">
                <a:solidFill>
                  <a:srgbClr val="000099"/>
                </a:solidFill>
              </a:rPr>
              <a:t>všech pěstitelů, jejichž suroviny </a:t>
            </a:r>
            <a:r>
              <a:rPr lang="cs-CZ" altLang="cs-CZ" sz="3200" dirty="0" smtClean="0">
                <a:solidFill>
                  <a:srgbClr val="000099"/>
                </a:solidFill>
              </a:rPr>
              <a:t>							byly </a:t>
            </a:r>
            <a:r>
              <a:rPr lang="cs-CZ" altLang="cs-CZ" sz="3200" dirty="0">
                <a:solidFill>
                  <a:srgbClr val="000099"/>
                </a:solidFill>
              </a:rPr>
              <a:t>smíchány</a:t>
            </a:r>
          </a:p>
        </p:txBody>
      </p:sp>
      <p:sp>
        <p:nvSpPr>
          <p:cNvPr id="19460"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0CB097D1-838E-4C8C-BCF1-6238B228FE7F}" type="slidenum">
              <a:rPr lang="cs-CZ" altLang="cs-CZ" sz="1867">
                <a:solidFill>
                  <a:srgbClr val="FFFFFF"/>
                </a:solidFill>
                <a:latin typeface="Franklin Gothic Medium" panose="020B0603020102020204" pitchFamily="34" charset="0"/>
              </a:rPr>
              <a:pPr>
                <a:spcBef>
                  <a:spcPct val="0"/>
                </a:spcBef>
                <a:buClrTx/>
                <a:buSzTx/>
                <a:buFontTx/>
                <a:buNone/>
              </a:pPr>
              <a:t>10</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609759" y="1420416"/>
            <a:ext cx="10975657" cy="1625600"/>
          </a:xfrm>
        </p:spPr>
        <p:txBody>
          <a:bodyPr>
            <a:normAutofit/>
          </a:bodyPr>
          <a:lstStyle/>
          <a:p>
            <a:r>
              <a:rPr lang="cs-CZ" altLang="cs-CZ" sz="4800" b="1" dirty="0">
                <a:solidFill>
                  <a:srgbClr val="000099"/>
                </a:solidFill>
                <a:cs typeface="Arial" panose="020B0604020202020204" pitchFamily="34" charset="0"/>
              </a:rPr>
              <a:t>Vyhláška Ministerstva financí </a:t>
            </a:r>
          </a:p>
        </p:txBody>
      </p:sp>
      <p:sp>
        <p:nvSpPr>
          <p:cNvPr id="20483" name="Zástupný symbol pro obsah 2"/>
          <p:cNvSpPr>
            <a:spLocks noGrp="1"/>
          </p:cNvSpPr>
          <p:nvPr>
            <p:ph sz="quarter" idx="1"/>
          </p:nvPr>
        </p:nvSpPr>
        <p:spPr>
          <a:xfrm>
            <a:off x="1057027" y="2798156"/>
            <a:ext cx="10365899" cy="6097588"/>
          </a:xfrm>
        </p:spPr>
        <p:txBody>
          <a:bodyPr>
            <a:normAutofit fontScale="92500" lnSpcReduction="20000"/>
          </a:bodyPr>
          <a:lstStyle/>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a:t>
            </a:r>
            <a:r>
              <a:rPr lang="cs-CZ" altLang="cs-CZ" sz="3200" dirty="0" smtClean="0">
                <a:solidFill>
                  <a:srgbClr val="000099"/>
                </a:solidFill>
              </a:rPr>
              <a:t>2    Zajištění </a:t>
            </a:r>
            <a:r>
              <a:rPr lang="cs-CZ" altLang="cs-CZ" sz="3200" dirty="0">
                <a:solidFill>
                  <a:srgbClr val="000099"/>
                </a:solidFill>
              </a:rPr>
              <a:t>výrobního zařízení lihovaru </a:t>
            </a:r>
            <a:r>
              <a:rPr lang="cs-CZ" altLang="cs-CZ" sz="3200" dirty="0" smtClean="0">
                <a:solidFill>
                  <a:srgbClr val="000099"/>
                </a:solidFill>
              </a:rPr>
              <a:t>úředními </a:t>
            </a:r>
            <a:r>
              <a:rPr lang="cs-CZ" altLang="cs-CZ" sz="3200" dirty="0">
                <a:solidFill>
                  <a:srgbClr val="000099"/>
                </a:solidFill>
              </a:rPr>
              <a:t>závěrami</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a:t>
            </a:r>
            <a:r>
              <a:rPr lang="cs-CZ" altLang="cs-CZ" sz="3200" dirty="0" smtClean="0">
                <a:solidFill>
                  <a:srgbClr val="000099"/>
                </a:solidFill>
              </a:rPr>
              <a:t>3    Znehodnocování </a:t>
            </a:r>
            <a:r>
              <a:rPr lang="cs-CZ" altLang="cs-CZ" sz="3200" dirty="0">
                <a:solidFill>
                  <a:srgbClr val="000099"/>
                </a:solidFill>
              </a:rPr>
              <a:t>úkapů a dokapů</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a:t>
            </a:r>
            <a:r>
              <a:rPr lang="cs-CZ" altLang="cs-CZ" sz="3200" dirty="0" smtClean="0">
                <a:solidFill>
                  <a:srgbClr val="000099"/>
                </a:solidFill>
              </a:rPr>
              <a:t>4    </a:t>
            </a:r>
            <a:r>
              <a:rPr lang="cs-CZ" altLang="cs-CZ" sz="3200" dirty="0">
                <a:solidFill>
                  <a:srgbClr val="000099"/>
                </a:solidFill>
              </a:rPr>
              <a:t>Měřidla</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5 </a:t>
            </a:r>
            <a:r>
              <a:rPr lang="cs-CZ" altLang="cs-CZ" sz="3200" dirty="0" smtClean="0">
                <a:solidFill>
                  <a:srgbClr val="000099"/>
                </a:solidFill>
              </a:rPr>
              <a:t>   </a:t>
            </a:r>
            <a:r>
              <a:rPr lang="cs-CZ" altLang="cs-CZ" sz="3200" dirty="0">
                <a:solidFill>
                  <a:srgbClr val="000099"/>
                </a:solidFill>
              </a:rPr>
              <a:t>Podmínky umístění, zajištění a používání </a:t>
            </a:r>
            <a:r>
              <a:rPr lang="cs-CZ" altLang="cs-CZ" sz="3200" dirty="0" smtClean="0">
                <a:solidFill>
                  <a:srgbClr val="000099"/>
                </a:solidFill>
              </a:rPr>
              <a:t>měřidla</a:t>
            </a:r>
            <a:endParaRPr lang="cs-CZ" altLang="cs-CZ" sz="3200" dirty="0">
              <a:solidFill>
                <a:srgbClr val="000099"/>
              </a:solidFill>
            </a:endParaRP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6  </a:t>
            </a:r>
            <a:r>
              <a:rPr lang="cs-CZ" altLang="cs-CZ" sz="3200" dirty="0" smtClean="0">
                <a:solidFill>
                  <a:srgbClr val="000099"/>
                </a:solidFill>
              </a:rPr>
              <a:t>  Kontrola </a:t>
            </a:r>
            <a:r>
              <a:rPr lang="cs-CZ" altLang="cs-CZ" sz="3200" dirty="0">
                <a:solidFill>
                  <a:srgbClr val="000099"/>
                </a:solidFill>
              </a:rPr>
              <a:t>a úprava měřidla</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8  </a:t>
            </a:r>
            <a:r>
              <a:rPr lang="cs-CZ" altLang="cs-CZ" sz="3200" dirty="0" smtClean="0">
                <a:solidFill>
                  <a:srgbClr val="000099"/>
                </a:solidFill>
              </a:rPr>
              <a:t>  Opravy </a:t>
            </a:r>
            <a:r>
              <a:rPr lang="cs-CZ" altLang="cs-CZ" sz="3200" dirty="0">
                <a:solidFill>
                  <a:srgbClr val="000099"/>
                </a:solidFill>
              </a:rPr>
              <a:t>a údržba měřidla</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9 </a:t>
            </a:r>
            <a:r>
              <a:rPr lang="cs-CZ" altLang="cs-CZ" sz="3200" dirty="0" smtClean="0">
                <a:solidFill>
                  <a:srgbClr val="000099"/>
                </a:solidFill>
              </a:rPr>
              <a:t>   </a:t>
            </a:r>
            <a:r>
              <a:rPr lang="cs-CZ" altLang="cs-CZ" sz="3200" dirty="0">
                <a:solidFill>
                  <a:srgbClr val="000099"/>
                </a:solidFill>
              </a:rPr>
              <a:t>Způsob zjišťování teploty lihu</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10  Měření lihu při poruše </a:t>
            </a:r>
            <a:r>
              <a:rPr lang="cs-CZ" altLang="cs-CZ" sz="3200" dirty="0" smtClean="0">
                <a:solidFill>
                  <a:srgbClr val="000099"/>
                </a:solidFill>
              </a:rPr>
              <a:t>měřidla</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11  Způsob měření vyrobeného lihu</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12  Lhůty pro zjišťování vyrobeného lihu</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14  Zjišťování množství lihu při </a:t>
            </a:r>
            <a:r>
              <a:rPr lang="cs-CZ" altLang="cs-CZ" sz="3200" dirty="0" smtClean="0">
                <a:solidFill>
                  <a:srgbClr val="000099"/>
                </a:solidFill>
              </a:rPr>
              <a:t>vyskladňování </a:t>
            </a:r>
            <a:r>
              <a:rPr lang="cs-CZ" altLang="cs-CZ" sz="3200" dirty="0">
                <a:solidFill>
                  <a:srgbClr val="000099"/>
                </a:solidFill>
              </a:rPr>
              <a:t>lihu</a:t>
            </a:r>
          </a:p>
          <a:p>
            <a:pPr marL="457027" lvl="4" indent="-457027" defTabSz="1296000">
              <a:lnSpc>
                <a:spcPct val="120000"/>
              </a:lnSpc>
              <a:spcBef>
                <a:spcPts val="0"/>
              </a:spcBef>
              <a:buClr>
                <a:schemeClr val="accent1"/>
              </a:buClr>
              <a:buSzPct val="85000"/>
              <a:buBlip>
                <a:blip r:embed="rId2"/>
              </a:buBlip>
              <a:defRPr/>
            </a:pPr>
            <a:r>
              <a:rPr lang="cs-CZ" altLang="cs-CZ" sz="3200" dirty="0">
                <a:solidFill>
                  <a:srgbClr val="000099"/>
                </a:solidFill>
              </a:rPr>
              <a:t>§ 15  Vystavování dodacího listu a </a:t>
            </a:r>
            <a:r>
              <a:rPr lang="cs-CZ" altLang="cs-CZ" sz="3200" dirty="0" smtClean="0">
                <a:solidFill>
                  <a:srgbClr val="000099"/>
                </a:solidFill>
              </a:rPr>
              <a:t>evidence při </a:t>
            </a:r>
            <a:r>
              <a:rPr lang="cs-CZ" altLang="cs-CZ" sz="3200" dirty="0">
                <a:solidFill>
                  <a:srgbClr val="000099"/>
                </a:solidFill>
              </a:rPr>
              <a:t>vyskladňování </a:t>
            </a:r>
            <a:r>
              <a:rPr lang="cs-CZ" altLang="cs-CZ" sz="3200" dirty="0" smtClean="0">
                <a:solidFill>
                  <a:srgbClr val="000099"/>
                </a:solidFill>
              </a:rPr>
              <a:t>    	lihu</a:t>
            </a:r>
            <a:endParaRPr lang="cs-CZ" altLang="cs-CZ" sz="3200" dirty="0">
              <a:solidFill>
                <a:srgbClr val="000099"/>
              </a:solidFill>
            </a:endParaRPr>
          </a:p>
          <a:p>
            <a:pPr marL="457027" lvl="4" indent="-457027" defTabSz="2789559">
              <a:lnSpc>
                <a:spcPct val="120000"/>
              </a:lnSpc>
              <a:spcBef>
                <a:spcPts val="0"/>
              </a:spcBef>
              <a:buClr>
                <a:schemeClr val="accent1"/>
              </a:buClr>
              <a:buSzPct val="85000"/>
              <a:buBlip>
                <a:blip r:embed="rId2"/>
              </a:buBlip>
              <a:defRPr/>
            </a:pPr>
            <a:endParaRPr lang="cs-CZ" altLang="cs-CZ" sz="3200" dirty="0">
              <a:solidFill>
                <a:srgbClr val="000099"/>
              </a:solidFill>
            </a:endParaRPr>
          </a:p>
        </p:txBody>
      </p:sp>
      <p:sp>
        <p:nvSpPr>
          <p:cNvPr id="20484"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CD1C6E35-7BD7-4EB7-864C-557B59F1B3F9}" type="slidenum">
              <a:rPr lang="cs-CZ" altLang="cs-CZ" sz="1867">
                <a:solidFill>
                  <a:srgbClr val="FFFFFF"/>
                </a:solidFill>
                <a:latin typeface="Franklin Gothic Medium" panose="020B0603020102020204" pitchFamily="34" charset="0"/>
              </a:rPr>
              <a:pPr>
                <a:spcBef>
                  <a:spcPct val="0"/>
                </a:spcBef>
                <a:buClrTx/>
                <a:buSzTx/>
                <a:buFontTx/>
                <a:buNone/>
              </a:pPr>
              <a:t>11</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408955" y="1348408"/>
            <a:ext cx="10975657" cy="1625600"/>
          </a:xfrm>
        </p:spPr>
        <p:txBody>
          <a:bodyPr>
            <a:normAutofit/>
          </a:bodyPr>
          <a:lstStyle/>
          <a:p>
            <a:r>
              <a:rPr lang="cs-CZ" altLang="cs-CZ" sz="4800" b="1" dirty="0">
                <a:solidFill>
                  <a:srgbClr val="000099"/>
                </a:solidFill>
                <a:cs typeface="Arial" panose="020B0604020202020204" pitchFamily="34" charset="0"/>
              </a:rPr>
              <a:t>Vyhláška Ministerstva financí </a:t>
            </a:r>
          </a:p>
        </p:txBody>
      </p:sp>
      <p:sp>
        <p:nvSpPr>
          <p:cNvPr id="22531" name="Zástupný symbol pro obsah 2"/>
          <p:cNvSpPr>
            <a:spLocks noGrp="1"/>
          </p:cNvSpPr>
          <p:nvPr>
            <p:ph sz="quarter" idx="1"/>
          </p:nvPr>
        </p:nvSpPr>
        <p:spPr>
          <a:xfrm>
            <a:off x="841003" y="3148608"/>
            <a:ext cx="11161185" cy="4850636"/>
          </a:xfrm>
        </p:spPr>
        <p:txBody>
          <a:bodyPr>
            <a:normAutofit/>
          </a:bodyPr>
          <a:lstStyle/>
          <a:p>
            <a:pPr marL="457027" lvl="4" indent="-457027" defTabSz="2789559">
              <a:lnSpc>
                <a:spcPct val="110000"/>
              </a:lnSpc>
              <a:spcBef>
                <a:spcPts val="0"/>
              </a:spcBef>
              <a:buClr>
                <a:schemeClr val="accent1"/>
              </a:buClr>
              <a:buSzPct val="85000"/>
              <a:buBlip>
                <a:blip r:embed="rId2"/>
              </a:buBlip>
              <a:defRPr/>
            </a:pPr>
            <a:r>
              <a:rPr lang="cs-CZ" altLang="cs-CZ" sz="3000" dirty="0">
                <a:solidFill>
                  <a:srgbClr val="000099"/>
                </a:solidFill>
              </a:rPr>
              <a:t>§ 17  Způsob zjišťování zásob </a:t>
            </a:r>
          </a:p>
          <a:p>
            <a:pPr marL="457027" lvl="4" indent="-457027" defTabSz="2789559">
              <a:lnSpc>
                <a:spcPct val="110000"/>
              </a:lnSpc>
              <a:spcBef>
                <a:spcPts val="0"/>
              </a:spcBef>
              <a:buClr>
                <a:schemeClr val="accent1"/>
              </a:buClr>
              <a:buSzPct val="85000"/>
              <a:buBlip>
                <a:blip r:embed="rId2"/>
              </a:buBlip>
              <a:defRPr/>
            </a:pPr>
            <a:r>
              <a:rPr lang="cs-CZ" altLang="cs-CZ" sz="3000" dirty="0">
                <a:solidFill>
                  <a:srgbClr val="000099"/>
                </a:solidFill>
              </a:rPr>
              <a:t>§ 18  Zjišťování objemu</a:t>
            </a:r>
          </a:p>
          <a:p>
            <a:pPr marL="457027" lvl="4" indent="-457027" defTabSz="1296000">
              <a:lnSpc>
                <a:spcPct val="110000"/>
              </a:lnSpc>
              <a:spcBef>
                <a:spcPts val="0"/>
              </a:spcBef>
              <a:buClr>
                <a:schemeClr val="accent1"/>
              </a:buClr>
              <a:buSzPct val="85000"/>
              <a:buBlip>
                <a:blip r:embed="rId2"/>
              </a:buBlip>
              <a:defRPr/>
            </a:pPr>
            <a:r>
              <a:rPr lang="cs-CZ" altLang="cs-CZ" sz="3000" dirty="0">
                <a:solidFill>
                  <a:srgbClr val="000099"/>
                </a:solidFill>
              </a:rPr>
              <a:t>§ </a:t>
            </a:r>
            <a:r>
              <a:rPr lang="cs-CZ" altLang="cs-CZ" sz="3000" dirty="0" smtClean="0">
                <a:solidFill>
                  <a:srgbClr val="000099"/>
                </a:solidFill>
              </a:rPr>
              <a:t>20	Odběr </a:t>
            </a:r>
            <a:r>
              <a:rPr lang="cs-CZ" altLang="cs-CZ" sz="3000" dirty="0">
                <a:solidFill>
                  <a:srgbClr val="000099"/>
                </a:solidFill>
              </a:rPr>
              <a:t>vzorků pro zjišťování objemové  </a:t>
            </a:r>
            <a:r>
              <a:rPr lang="cs-CZ" altLang="cs-CZ" sz="3000" dirty="0" smtClean="0">
                <a:solidFill>
                  <a:srgbClr val="000099"/>
                </a:solidFill>
              </a:rPr>
              <a:t>koncentrace        	laboratorními </a:t>
            </a:r>
            <a:r>
              <a:rPr lang="cs-CZ" altLang="cs-CZ" sz="3000" dirty="0">
                <a:solidFill>
                  <a:srgbClr val="000099"/>
                </a:solidFill>
              </a:rPr>
              <a:t>metodami</a:t>
            </a:r>
          </a:p>
          <a:p>
            <a:pPr marL="457027" lvl="4" indent="-457027" defTabSz="2789559">
              <a:lnSpc>
                <a:spcPct val="110000"/>
              </a:lnSpc>
              <a:spcBef>
                <a:spcPts val="0"/>
              </a:spcBef>
              <a:buClr>
                <a:schemeClr val="accent1"/>
              </a:buClr>
              <a:buSzPct val="85000"/>
              <a:buBlip>
                <a:blip r:embed="rId2"/>
              </a:buBlip>
              <a:defRPr/>
            </a:pPr>
            <a:r>
              <a:rPr lang="cs-CZ" altLang="cs-CZ" sz="3000" dirty="0">
                <a:solidFill>
                  <a:srgbClr val="000099"/>
                </a:solidFill>
              </a:rPr>
              <a:t>§ 21  Záznam o příjmu a vydání lihu</a:t>
            </a:r>
          </a:p>
          <a:p>
            <a:pPr marL="457027" lvl="4" indent="-457027" defTabSz="2789559">
              <a:lnSpc>
                <a:spcPct val="110000"/>
              </a:lnSpc>
              <a:spcBef>
                <a:spcPts val="0"/>
              </a:spcBef>
              <a:buClr>
                <a:schemeClr val="accent1"/>
              </a:buClr>
              <a:buSzPct val="85000"/>
              <a:buBlip>
                <a:blip r:embed="rId2"/>
              </a:buBlip>
              <a:defRPr/>
            </a:pPr>
            <a:r>
              <a:rPr lang="cs-CZ" altLang="cs-CZ" sz="3000" dirty="0">
                <a:solidFill>
                  <a:srgbClr val="000099"/>
                </a:solidFill>
              </a:rPr>
              <a:t>§ 25  Vedení záznamu v pěstitelských </a:t>
            </a:r>
            <a:r>
              <a:rPr lang="cs-CZ" altLang="cs-CZ" sz="3000" dirty="0" smtClean="0">
                <a:solidFill>
                  <a:srgbClr val="000099"/>
                </a:solidFill>
              </a:rPr>
              <a:t>pálenicích</a:t>
            </a:r>
            <a:r>
              <a:rPr lang="cs-CZ" altLang="cs-CZ" sz="3000" dirty="0">
                <a:solidFill>
                  <a:srgbClr val="000099"/>
                </a:solidFill>
              </a:rPr>
              <a:t>	</a:t>
            </a:r>
          </a:p>
          <a:p>
            <a:pPr marL="457027" lvl="4" indent="-457027" defTabSz="1296000">
              <a:lnSpc>
                <a:spcPct val="110000"/>
              </a:lnSpc>
              <a:spcBef>
                <a:spcPts val="0"/>
              </a:spcBef>
              <a:buClr>
                <a:schemeClr val="accent1"/>
              </a:buClr>
              <a:buSzPct val="85000"/>
              <a:buBlip>
                <a:blip r:embed="rId2"/>
              </a:buBlip>
              <a:defRPr/>
            </a:pPr>
            <a:r>
              <a:rPr lang="cs-CZ" altLang="cs-CZ" sz="3000" dirty="0">
                <a:solidFill>
                  <a:srgbClr val="000099"/>
                </a:solidFill>
              </a:rPr>
              <a:t>§ 30  Uzavírání záznamu nebo samostatné evidence příjmu, vydání </a:t>
            </a:r>
            <a:r>
              <a:rPr lang="cs-CZ" altLang="cs-CZ" sz="3000" dirty="0" smtClean="0">
                <a:solidFill>
                  <a:srgbClr val="000099"/>
                </a:solidFill>
              </a:rPr>
              <a:t>	a </a:t>
            </a:r>
            <a:r>
              <a:rPr lang="cs-CZ" altLang="cs-CZ" sz="3000" dirty="0">
                <a:solidFill>
                  <a:srgbClr val="000099"/>
                </a:solidFill>
              </a:rPr>
              <a:t>spotřeby</a:t>
            </a:r>
          </a:p>
          <a:p>
            <a:pPr marL="457027" lvl="4" indent="-457027" defTabSz="2789559">
              <a:lnSpc>
                <a:spcPct val="110000"/>
              </a:lnSpc>
              <a:spcBef>
                <a:spcPts val="0"/>
              </a:spcBef>
              <a:buClr>
                <a:schemeClr val="accent1"/>
              </a:buClr>
              <a:buSzPct val="85000"/>
              <a:buBlip>
                <a:blip r:embed="rId2"/>
              </a:buBlip>
              <a:defRPr/>
            </a:pPr>
            <a:r>
              <a:rPr lang="cs-CZ" altLang="cs-CZ" sz="3000" dirty="0">
                <a:solidFill>
                  <a:srgbClr val="000099"/>
                </a:solidFill>
              </a:rPr>
              <a:t>§ 34  Zaokrouhlování</a:t>
            </a:r>
          </a:p>
        </p:txBody>
      </p:sp>
      <p:sp>
        <p:nvSpPr>
          <p:cNvPr id="22532"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2537AD40-F14B-4192-9BB7-A40E8843F128}" type="slidenum">
              <a:rPr lang="cs-CZ" altLang="cs-CZ" sz="1867">
                <a:solidFill>
                  <a:srgbClr val="FFFFFF"/>
                </a:solidFill>
                <a:latin typeface="Franklin Gothic Medium" panose="020B0603020102020204" pitchFamily="34" charset="0"/>
              </a:rPr>
              <a:pPr>
                <a:spcBef>
                  <a:spcPct val="0"/>
                </a:spcBef>
                <a:buClrTx/>
                <a:buSzTx/>
                <a:buFontTx/>
                <a:buNone/>
              </a:pPr>
              <a:t>12</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609759" y="1492424"/>
            <a:ext cx="10975657" cy="1625600"/>
          </a:xfrm>
        </p:spPr>
        <p:txBody>
          <a:bodyPr>
            <a:normAutofit/>
          </a:bodyPr>
          <a:lstStyle/>
          <a:p>
            <a:r>
              <a:rPr lang="cs-CZ" altLang="cs-CZ" sz="4800" b="1" dirty="0">
                <a:solidFill>
                  <a:srgbClr val="000099"/>
                </a:solidFill>
                <a:cs typeface="Arial" panose="020B0604020202020204" pitchFamily="34" charset="0"/>
              </a:rPr>
              <a:t>Vybraná ustanovení - podrobně</a:t>
            </a:r>
          </a:p>
        </p:txBody>
      </p:sp>
      <p:sp>
        <p:nvSpPr>
          <p:cNvPr id="23555" name="Zástupný symbol pro obsah 2"/>
          <p:cNvSpPr>
            <a:spLocks noGrp="1"/>
          </p:cNvSpPr>
          <p:nvPr>
            <p:ph sz="quarter" idx="1"/>
          </p:nvPr>
        </p:nvSpPr>
        <p:spPr>
          <a:xfrm>
            <a:off x="1057027" y="3364632"/>
            <a:ext cx="10365899" cy="6097588"/>
          </a:xfrm>
        </p:spPr>
        <p:txBody>
          <a:bodyPr>
            <a:normAutofit/>
          </a:bodyPr>
          <a:lstStyle/>
          <a:p>
            <a:pPr marL="457027" lvl="4" indent="-457027" defTabSz="1296000">
              <a:lnSpc>
                <a:spcPct val="120000"/>
              </a:lnSpc>
              <a:spcBef>
                <a:spcPts val="0"/>
              </a:spcBef>
              <a:buClr>
                <a:schemeClr val="accent1"/>
              </a:buClr>
              <a:buSzPct val="85000"/>
              <a:buBlip>
                <a:blip r:embed="rId2"/>
              </a:buBlip>
              <a:defRPr/>
            </a:pPr>
            <a:r>
              <a:rPr lang="cs-CZ" altLang="cs-CZ" sz="3000" dirty="0">
                <a:solidFill>
                  <a:srgbClr val="000099"/>
                </a:solidFill>
              </a:rPr>
              <a:t>Pěstitelská pálenice vyrábí ovocný destilát výhradně pro pěstitele a ze surovin jimi dodaných. Suroviny pěstitelů lze smísit dohromady pouze pokud k tomu pěstitel dá písemný souhlas do prohlášení, které předkládá provozovateli pěstitelské pálenice.</a:t>
            </a:r>
          </a:p>
          <a:p>
            <a:pPr marL="457027" lvl="4" indent="-457027" defTabSz="1296000">
              <a:lnSpc>
                <a:spcPct val="120000"/>
              </a:lnSpc>
              <a:spcBef>
                <a:spcPts val="0"/>
              </a:spcBef>
              <a:buClr>
                <a:schemeClr val="accent1"/>
              </a:buClr>
              <a:buSzPct val="85000"/>
              <a:buBlip>
                <a:blip r:embed="rId2"/>
              </a:buBlip>
              <a:defRPr/>
            </a:pPr>
            <a:r>
              <a:rPr lang="cs-CZ" altLang="cs-CZ" sz="3000" dirty="0">
                <a:solidFill>
                  <a:srgbClr val="000099"/>
                </a:solidFill>
              </a:rPr>
              <a:t>Přípustnými surovinami jsou ovoce, též šťávy a odpady ze zpracování ovoce a to v čerstvém i ve zkvašeném stavu. Suroviny nesmí obsahovat cizí cukernaté suroviny nebo jiné zkvasitelné příměsi.</a:t>
            </a:r>
          </a:p>
        </p:txBody>
      </p:sp>
      <p:sp>
        <p:nvSpPr>
          <p:cNvPr id="23556"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13C9CD35-BCCE-4CD3-9119-145076F80AA6}" type="slidenum">
              <a:rPr lang="cs-CZ" altLang="cs-CZ" sz="1867">
                <a:solidFill>
                  <a:srgbClr val="FFFFFF"/>
                </a:solidFill>
                <a:latin typeface="Franklin Gothic Medium" panose="020B0603020102020204" pitchFamily="34" charset="0"/>
              </a:rPr>
              <a:pPr>
                <a:spcBef>
                  <a:spcPct val="0"/>
                </a:spcBef>
                <a:buClrTx/>
                <a:buSzTx/>
                <a:buFontTx/>
                <a:buNone/>
              </a:pPr>
              <a:t>13</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sah 2"/>
          <p:cNvSpPr>
            <a:spLocks noGrp="1"/>
          </p:cNvSpPr>
          <p:nvPr>
            <p:ph sz="quarter" idx="1"/>
          </p:nvPr>
        </p:nvSpPr>
        <p:spPr>
          <a:xfrm>
            <a:off x="1201043" y="1708448"/>
            <a:ext cx="10365899" cy="7488600"/>
          </a:xfrm>
        </p:spPr>
        <p:txBody>
          <a:bodyPr>
            <a:normAutofit fontScale="92500"/>
          </a:bodyPr>
          <a:lstStyle/>
          <a:p>
            <a:pPr marL="457027" lvl="4" indent="-457027" defTabSz="1296000">
              <a:lnSpc>
                <a:spcPct val="120000"/>
              </a:lnSpc>
              <a:spcBef>
                <a:spcPts val="0"/>
              </a:spcBef>
              <a:buClr>
                <a:schemeClr val="accent1"/>
              </a:buClr>
              <a:buSzPct val="85000"/>
              <a:buBlip>
                <a:blip r:embed="rId2"/>
              </a:buBlip>
              <a:defRPr/>
            </a:pPr>
            <a:r>
              <a:rPr lang="cs-CZ" altLang="cs-CZ" sz="3000" dirty="0">
                <a:solidFill>
                  <a:srgbClr val="3333FF"/>
                </a:solidFill>
              </a:rPr>
              <a:t>V jednom výrobním období – od 1. července běžného roku do </a:t>
            </a:r>
            <a:r>
              <a:rPr lang="cs-CZ" altLang="cs-CZ" sz="3000" dirty="0" smtClean="0">
                <a:solidFill>
                  <a:srgbClr val="3333FF"/>
                </a:solidFill>
              </a:rPr>
              <a:t>    30</a:t>
            </a:r>
            <a:r>
              <a:rPr lang="cs-CZ" altLang="cs-CZ" sz="3000" dirty="0">
                <a:solidFill>
                  <a:srgbClr val="3333FF"/>
                </a:solidFill>
              </a:rPr>
              <a:t>. června roku bezprostředně následujícího, je pěstitel oprávněn si nechat vyrobit z vlastní dodané suroviny max. 30 litrů etanolu, který se zdaňuje sazbou spotřební daně pro ovocné destiláty z pěstitelského pálení. To platí i v případě, pokud se na vypěstování ovoce podílely osoby tvořící s pěstitelem domácnost (tzn. pro každou takovou osobu nelze použít samostatně limit 30 litrů etanolu). To znamená, že jednotlivá domácnost je oprávněna si nechat vyrobit pouze množství 30 litrů etanolu se sazbou spotřební daně pro ovocné destiláty z pěstitelského pálení z vlastní dodané suroviny v jednom výrobním období bez ohledu na počet osob tvořících tuto domácnost. Zneužije-li pěstitel oprávnění uvedeného ve větě první (§ 4 odst. 6 zákona o lihu), uloží mu celní úřad pokutu podle § 17 zákona o lihu.  </a:t>
            </a:r>
          </a:p>
          <a:p>
            <a:endParaRPr lang="cs-CZ" altLang="cs-CZ" dirty="0" smtClean="0"/>
          </a:p>
          <a:p>
            <a:endParaRPr lang="cs-CZ" altLang="cs-CZ" dirty="0" smtClean="0"/>
          </a:p>
        </p:txBody>
      </p:sp>
      <p:sp>
        <p:nvSpPr>
          <p:cNvPr id="24579"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F293673E-5D0C-4A4F-A410-09E4EDC2B658}" type="slidenum">
              <a:rPr lang="cs-CZ" altLang="cs-CZ" sz="1867">
                <a:solidFill>
                  <a:srgbClr val="FFFFFF"/>
                </a:solidFill>
                <a:latin typeface="Franklin Gothic Medium" panose="020B0603020102020204" pitchFamily="34" charset="0"/>
              </a:rPr>
              <a:pPr>
                <a:spcBef>
                  <a:spcPct val="0"/>
                </a:spcBef>
                <a:buClrTx/>
                <a:buSzTx/>
                <a:buFontTx/>
                <a:buNone/>
              </a:pPr>
              <a:t>14</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sah 2"/>
          <p:cNvSpPr>
            <a:spLocks noGrp="1"/>
          </p:cNvSpPr>
          <p:nvPr>
            <p:ph sz="quarter" idx="1"/>
          </p:nvPr>
        </p:nvSpPr>
        <p:spPr>
          <a:xfrm>
            <a:off x="1273051" y="1811188"/>
            <a:ext cx="10365899" cy="7488600"/>
          </a:xfrm>
        </p:spPr>
        <p:txBody>
          <a:bodyPr>
            <a:normAutofit/>
          </a:bodyPr>
          <a:lstStyle/>
          <a:p>
            <a:pPr marL="457027" lvl="4" indent="-457027" defTabSz="1296000">
              <a:lnSpc>
                <a:spcPct val="120000"/>
              </a:lnSpc>
              <a:spcBef>
                <a:spcPts val="0"/>
              </a:spcBef>
              <a:buClr>
                <a:schemeClr val="accent1"/>
              </a:buClr>
              <a:buSzPct val="85000"/>
              <a:buBlip>
                <a:blip r:embed="rId2"/>
              </a:buBlip>
              <a:defRPr/>
            </a:pPr>
            <a:r>
              <a:rPr lang="cs-CZ" altLang="cs-CZ" dirty="0">
                <a:solidFill>
                  <a:srgbClr val="000099"/>
                </a:solidFill>
              </a:rPr>
              <a:t>V případě, že provozovatel pěstitelské pálenice vyrobí pro pěstitele na základě vyšší výtěžnosti ve výrobním období nad 30 l etanolu (např. 35 l etanolu), 30 l etanolu se zdaní sazbou spotřební daně stanovené pro ovocné destiláty z pěstitelského pálení ( 143 Kč/litr etanolu) a 5 l etanolu základní sazbou spotřební daně ( 285 Kč/litr etanolu).</a:t>
            </a:r>
          </a:p>
          <a:p>
            <a:pPr marL="457027" lvl="4" indent="-457027" defTabSz="1296000">
              <a:lnSpc>
                <a:spcPct val="120000"/>
              </a:lnSpc>
              <a:spcBef>
                <a:spcPts val="0"/>
              </a:spcBef>
              <a:buClr>
                <a:schemeClr val="accent1"/>
              </a:buClr>
              <a:buSzPct val="85000"/>
              <a:buBlip>
                <a:blip r:embed="rId2"/>
              </a:buBlip>
              <a:defRPr/>
            </a:pPr>
            <a:r>
              <a:rPr lang="cs-CZ" altLang="cs-CZ" dirty="0">
                <a:solidFill>
                  <a:srgbClr val="000099"/>
                </a:solidFill>
              </a:rPr>
              <a:t>Ovocný destilát z pěstitelského pálení nesmí být předmětem prodeje.</a:t>
            </a:r>
          </a:p>
          <a:p>
            <a:pPr marL="457027" lvl="4" indent="-457027" defTabSz="1296000">
              <a:lnSpc>
                <a:spcPct val="120000"/>
              </a:lnSpc>
              <a:spcBef>
                <a:spcPts val="0"/>
              </a:spcBef>
              <a:buClr>
                <a:schemeClr val="accent1"/>
              </a:buClr>
              <a:buSzPct val="85000"/>
              <a:buBlip>
                <a:blip r:embed="rId2"/>
              </a:buBlip>
              <a:defRPr/>
            </a:pPr>
            <a:r>
              <a:rPr lang="cs-CZ" altLang="cs-CZ" dirty="0">
                <a:solidFill>
                  <a:srgbClr val="000099"/>
                </a:solidFill>
              </a:rPr>
              <a:t> Pěstitel musí použít výhradně přípustné suroviny a splňovat podmínky podle § 2 odst. 1 písm. o) zákona o lihu (definice osoby pěstitele), a o splnění těchto podmínek musí provozovateli pěstitelské pálenice předložit písemné prohlášení s  náležitostmi dle § 4 odst. 8 zákona o lihu. </a:t>
            </a:r>
            <a:r>
              <a:rPr lang="cs-CZ" altLang="cs-CZ" dirty="0" smtClean="0">
                <a:solidFill>
                  <a:srgbClr val="000099"/>
                </a:solidFill>
              </a:rPr>
              <a:t>Vzor objednávky – prohlášení.</a:t>
            </a:r>
            <a:endParaRPr lang="cs-CZ" altLang="cs-CZ" dirty="0">
              <a:solidFill>
                <a:srgbClr val="000099"/>
              </a:solidFill>
            </a:endParaRPr>
          </a:p>
        </p:txBody>
      </p:sp>
      <p:sp>
        <p:nvSpPr>
          <p:cNvPr id="25603"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42024C61-302D-4490-B46E-0433DB87503D}" type="slidenum">
              <a:rPr lang="cs-CZ" altLang="cs-CZ" sz="1867">
                <a:solidFill>
                  <a:srgbClr val="FFFFFF"/>
                </a:solidFill>
                <a:latin typeface="Franklin Gothic Medium" panose="020B0603020102020204" pitchFamily="34" charset="0"/>
              </a:rPr>
              <a:pPr>
                <a:spcBef>
                  <a:spcPct val="0"/>
                </a:spcBef>
                <a:buClrTx/>
                <a:buSzTx/>
                <a:buFontTx/>
                <a:buNone/>
              </a:pPr>
              <a:t>15</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sah 2"/>
          <p:cNvSpPr>
            <a:spLocks noGrp="1"/>
          </p:cNvSpPr>
          <p:nvPr>
            <p:ph sz="quarter" idx="1"/>
          </p:nvPr>
        </p:nvSpPr>
        <p:spPr>
          <a:xfrm>
            <a:off x="1273051" y="1551544"/>
            <a:ext cx="10365899" cy="7488600"/>
          </a:xfrm>
        </p:spPr>
        <p:txBody>
          <a:bodyPr>
            <a:normAutofit/>
          </a:bodyPr>
          <a:lstStyle/>
          <a:p>
            <a:pPr marL="457027" lvl="4" indent="-457027" defTabSz="1296000">
              <a:lnSpc>
                <a:spcPct val="130000"/>
              </a:lnSpc>
              <a:spcBef>
                <a:spcPts val="0"/>
              </a:spcBef>
              <a:buClr>
                <a:schemeClr val="accent1"/>
              </a:buClr>
              <a:buSzPct val="85000"/>
              <a:buBlip>
                <a:blip r:embed="rId2"/>
              </a:buBlip>
              <a:defRPr/>
            </a:pPr>
            <a:r>
              <a:rPr lang="cs-CZ" altLang="cs-CZ" dirty="0">
                <a:solidFill>
                  <a:srgbClr val="000099"/>
                </a:solidFill>
              </a:rPr>
              <a:t>Provozovatel pěstitelské pálenice musí o každém případu pěstitelského pálení vést evidenci. Tuto evidenci je povinen uchovávat po dobu deseti let od konce kalendářního roku, v němž se výroba destilátu uskutečnila. Evidence musí obsahovat:</a:t>
            </a:r>
          </a:p>
          <a:p>
            <a:pPr marL="1084043" lvl="5" indent="-457027" defTabSz="1296000">
              <a:lnSpc>
                <a:spcPct val="130000"/>
              </a:lnSpc>
              <a:spcBef>
                <a:spcPts val="0"/>
              </a:spcBef>
              <a:buClr>
                <a:schemeClr val="accent1"/>
              </a:buClr>
              <a:buSzPct val="85000"/>
              <a:buBlip>
                <a:blip r:embed="rId2"/>
              </a:buBlip>
              <a:defRPr/>
            </a:pPr>
            <a:r>
              <a:rPr lang="cs-CZ" altLang="cs-CZ" dirty="0">
                <a:solidFill>
                  <a:srgbClr val="000099"/>
                </a:solidFill>
              </a:rPr>
              <a:t>jméno a příjmení pěstitele, adresu trvalého bydliště, rodné číslo pěstitele,</a:t>
            </a:r>
          </a:p>
          <a:p>
            <a:pPr marL="1084043" lvl="5" indent="-457027" defTabSz="1296000">
              <a:lnSpc>
                <a:spcPct val="130000"/>
              </a:lnSpc>
              <a:spcBef>
                <a:spcPts val="0"/>
              </a:spcBef>
              <a:buClr>
                <a:schemeClr val="accent1"/>
              </a:buClr>
              <a:buSzPct val="85000"/>
              <a:buBlip>
                <a:blip r:embed="rId2"/>
              </a:buBlip>
              <a:defRPr/>
            </a:pPr>
            <a:r>
              <a:rPr lang="cs-CZ" altLang="cs-CZ" dirty="0">
                <a:solidFill>
                  <a:srgbClr val="000099"/>
                </a:solidFill>
              </a:rPr>
              <a:t>písemné prohlášení pěstitele podle odstavce 6,</a:t>
            </a:r>
          </a:p>
          <a:p>
            <a:pPr marL="1084043" lvl="5" indent="-457027" defTabSz="1296000">
              <a:lnSpc>
                <a:spcPct val="130000"/>
              </a:lnSpc>
              <a:spcBef>
                <a:spcPts val="0"/>
              </a:spcBef>
              <a:buClr>
                <a:schemeClr val="accent1"/>
              </a:buClr>
              <a:buSzPct val="85000"/>
              <a:buBlip>
                <a:blip r:embed="rId2"/>
              </a:buBlip>
              <a:defRPr/>
            </a:pPr>
            <a:r>
              <a:rPr lang="cs-CZ" altLang="cs-CZ" dirty="0">
                <a:solidFill>
                  <a:srgbClr val="000099"/>
                </a:solidFill>
              </a:rPr>
              <a:t>množství a druh převzaté suroviny,</a:t>
            </a:r>
          </a:p>
          <a:p>
            <a:pPr marL="1084043" lvl="5" indent="-457027" defTabSz="1296000">
              <a:lnSpc>
                <a:spcPct val="130000"/>
              </a:lnSpc>
              <a:spcBef>
                <a:spcPts val="0"/>
              </a:spcBef>
              <a:buClr>
                <a:schemeClr val="accent1"/>
              </a:buClr>
              <a:buSzPct val="85000"/>
              <a:buBlip>
                <a:blip r:embed="rId2"/>
              </a:buBlip>
              <a:defRPr/>
            </a:pPr>
            <a:r>
              <a:rPr lang="cs-CZ" altLang="cs-CZ" dirty="0">
                <a:solidFill>
                  <a:srgbClr val="000099"/>
                </a:solidFill>
              </a:rPr>
              <a:t>množství vydaného destilátu v měřicích jednotkách.</a:t>
            </a:r>
          </a:p>
          <a:p>
            <a:pPr marL="457027" lvl="4" indent="-457027" defTabSz="1296000">
              <a:lnSpc>
                <a:spcPct val="130000"/>
              </a:lnSpc>
              <a:spcBef>
                <a:spcPts val="0"/>
              </a:spcBef>
              <a:buClr>
                <a:schemeClr val="accent1"/>
              </a:buClr>
              <a:buSzPct val="85000"/>
              <a:buBlip>
                <a:blip r:embed="rId2"/>
              </a:buBlip>
              <a:defRPr/>
            </a:pPr>
            <a:r>
              <a:rPr lang="cs-CZ" altLang="cs-CZ" dirty="0">
                <a:solidFill>
                  <a:srgbClr val="000099"/>
                </a:solidFill>
              </a:rPr>
              <a:t>Při zjišťování výroby se v pěstitelské pálenici postupuje obdobně jako v ostatních lihovarech V pěstitelské pálenici se neprovádí váhová měrná zkouška, tím však nejsou dotčeny povinnosti provozovatele pálenice podle zákona o metrologii.</a:t>
            </a:r>
          </a:p>
        </p:txBody>
      </p:sp>
      <p:sp>
        <p:nvSpPr>
          <p:cNvPr id="26627"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FBCA4B6E-62E5-4ECB-B7BA-245B614E1F20}" type="slidenum">
              <a:rPr lang="cs-CZ" altLang="cs-CZ" sz="1867">
                <a:solidFill>
                  <a:srgbClr val="FFFFFF"/>
                </a:solidFill>
                <a:latin typeface="Franklin Gothic Medium" panose="020B0603020102020204" pitchFamily="34" charset="0"/>
              </a:rPr>
              <a:pPr>
                <a:spcBef>
                  <a:spcPct val="0"/>
                </a:spcBef>
                <a:buClrTx/>
                <a:buSzTx/>
                <a:buFontTx/>
                <a:buNone/>
              </a:pPr>
              <a:t>16</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sah 2"/>
          <p:cNvSpPr>
            <a:spLocks noGrp="1"/>
          </p:cNvSpPr>
          <p:nvPr>
            <p:ph sz="quarter" idx="1"/>
          </p:nvPr>
        </p:nvSpPr>
        <p:spPr>
          <a:xfrm>
            <a:off x="841003" y="2265000"/>
            <a:ext cx="10365899" cy="7488600"/>
          </a:xfrm>
        </p:spPr>
        <p:txBody>
          <a:bodyPr>
            <a:normAutofit/>
          </a:bodyPr>
          <a:lstStyle/>
          <a:p>
            <a:pPr marL="457027" lvl="4" indent="-457027" defTabSz="1296000">
              <a:lnSpc>
                <a:spcPct val="130000"/>
              </a:lnSpc>
              <a:spcBef>
                <a:spcPts val="0"/>
              </a:spcBef>
              <a:buClr>
                <a:schemeClr val="accent1"/>
              </a:buClr>
              <a:buSzPct val="85000"/>
              <a:buBlip>
                <a:blip r:embed="rId2"/>
              </a:buBlip>
              <a:defRPr/>
            </a:pPr>
            <a:r>
              <a:rPr lang="cs-CZ" altLang="cs-CZ" dirty="0">
                <a:solidFill>
                  <a:srgbClr val="000099"/>
                </a:solidFill>
              </a:rPr>
              <a:t>Líh ze sběrných nádob kontrolního lihového měřidla se poté, co pověření pracovníci celního úřadu ukončí úkony prováděné při zjišťování vyrobeného množství lihu a provozovatelem pálenice byl podepsán a převzat řádně vyhotovený výrobní list, může celní úřad na návrh provozovatele pěstitelské pálenice zajistit úřední závěrou ve vhodné nádobě (dodané provozovatelem pěstitelské pálenice) v dostatečném množství pro naplnění vložné nádoby při začátku dalšího výrobního období. Obdobně celní úřad postupuje i v případě jiných okolností vedoucích k uplatnění § 6 odst. 2 vyhlášky MF (např. přerušení výroby na déle než 10 dnů, náhrada měřidla jiným apod.). </a:t>
            </a:r>
          </a:p>
        </p:txBody>
      </p:sp>
      <p:sp>
        <p:nvSpPr>
          <p:cNvPr id="27651"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2D14D23C-7921-4492-BEAF-B214EA2D0CDB}" type="slidenum">
              <a:rPr lang="cs-CZ" altLang="cs-CZ" sz="1867">
                <a:solidFill>
                  <a:srgbClr val="FFFFFF"/>
                </a:solidFill>
                <a:latin typeface="Franklin Gothic Medium" panose="020B0603020102020204" pitchFamily="34" charset="0"/>
              </a:rPr>
              <a:pPr>
                <a:spcBef>
                  <a:spcPct val="0"/>
                </a:spcBef>
                <a:buClrTx/>
                <a:buSzTx/>
                <a:buFontTx/>
                <a:buNone/>
              </a:pPr>
              <a:t>17</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sah 2"/>
          <p:cNvSpPr>
            <a:spLocks noGrp="1"/>
          </p:cNvSpPr>
          <p:nvPr>
            <p:ph sz="quarter" idx="1"/>
          </p:nvPr>
        </p:nvSpPr>
        <p:spPr>
          <a:xfrm>
            <a:off x="1345059" y="2064611"/>
            <a:ext cx="10365899" cy="7488600"/>
          </a:xfrm>
        </p:spPr>
        <p:txBody>
          <a:bodyPr/>
          <a:lstStyle/>
          <a:p>
            <a:pPr marL="457027" lvl="4" indent="-457027" defTabSz="1296000">
              <a:lnSpc>
                <a:spcPct val="130000"/>
              </a:lnSpc>
              <a:spcBef>
                <a:spcPts val="0"/>
              </a:spcBef>
              <a:buClr>
                <a:schemeClr val="accent1"/>
              </a:buClr>
              <a:buSzPct val="85000"/>
              <a:buBlip>
                <a:blip r:embed="rId2"/>
              </a:buBlip>
              <a:defRPr/>
            </a:pPr>
            <a:r>
              <a:rPr lang="cs-CZ" altLang="cs-CZ" dirty="0">
                <a:solidFill>
                  <a:srgbClr val="000099"/>
                </a:solidFill>
              </a:rPr>
              <a:t>Líh ze sběrných nádob, v případě, že nebude použit jako vázaná zásoba, se zlikviduje za přítomnosti pracovníka celního úřadu např. vypuštěním do odpadní jímky při zachování požadavků zvláštních předpisů o ochraně životního prostředí. Likvidaci celní úřad zaznamená do protokolu o místním šetření podle § 80 daňového řádu. Stejným způsobem se zlikviduje destilát, který byl použit k výplachu výrobního zařízení před zahájením nového výrobního období.</a:t>
            </a:r>
          </a:p>
          <a:p>
            <a:pPr marL="457027" lvl="4" indent="-457027" defTabSz="1296000">
              <a:lnSpc>
                <a:spcPct val="130000"/>
              </a:lnSpc>
              <a:spcBef>
                <a:spcPts val="0"/>
              </a:spcBef>
              <a:buClr>
                <a:schemeClr val="accent1"/>
              </a:buClr>
              <a:buSzPct val="85000"/>
              <a:buBlip>
                <a:blip r:embed="rId2"/>
              </a:buBlip>
              <a:defRPr/>
            </a:pPr>
            <a:r>
              <a:rPr lang="cs-CZ" altLang="cs-CZ" dirty="0">
                <a:solidFill>
                  <a:srgbClr val="000099"/>
                </a:solidFill>
              </a:rPr>
              <a:t>Po ukončení výrobního období je na posouzení celního úřadu, zda-</a:t>
            </a:r>
            <a:r>
              <a:rPr lang="cs-CZ" altLang="cs-CZ" dirty="0" err="1">
                <a:solidFill>
                  <a:srgbClr val="000099"/>
                </a:solidFill>
              </a:rPr>
              <a:t>li</a:t>
            </a:r>
            <a:r>
              <a:rPr lang="cs-CZ" altLang="cs-CZ" dirty="0">
                <a:solidFill>
                  <a:srgbClr val="000099"/>
                </a:solidFill>
              </a:rPr>
              <a:t> opatří úřední závěrou topeniště a výpustní kohouty kotlíků z důvodu zamezení nelegální výroby lihu. </a:t>
            </a:r>
          </a:p>
          <a:p>
            <a:pPr marL="457027" lvl="4" indent="-457027" defTabSz="1296000">
              <a:lnSpc>
                <a:spcPct val="130000"/>
              </a:lnSpc>
              <a:spcBef>
                <a:spcPts val="0"/>
              </a:spcBef>
              <a:buClr>
                <a:schemeClr val="accent1"/>
              </a:buClr>
              <a:buSzPct val="85000"/>
              <a:buBlip>
                <a:blip r:embed="rId2"/>
              </a:buBlip>
              <a:defRPr/>
            </a:pPr>
            <a:endParaRPr lang="cs-CZ" altLang="cs-CZ" dirty="0">
              <a:solidFill>
                <a:srgbClr val="000099"/>
              </a:solidFill>
            </a:endParaRPr>
          </a:p>
          <a:p>
            <a:endParaRPr lang="cs-CZ" altLang="cs-CZ" dirty="0" smtClean="0"/>
          </a:p>
        </p:txBody>
      </p:sp>
      <p:sp>
        <p:nvSpPr>
          <p:cNvPr id="28675"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70961075-0708-4B62-B59F-4A4171A9A05C}" type="slidenum">
              <a:rPr lang="cs-CZ" altLang="cs-CZ" sz="1867">
                <a:solidFill>
                  <a:srgbClr val="FFFFFF"/>
                </a:solidFill>
                <a:latin typeface="Franklin Gothic Medium" panose="020B0603020102020204" pitchFamily="34" charset="0"/>
              </a:rPr>
              <a:pPr>
                <a:spcBef>
                  <a:spcPct val="0"/>
                </a:spcBef>
                <a:buClrTx/>
                <a:buSzTx/>
                <a:buFontTx/>
                <a:buNone/>
              </a:pPr>
              <a:t>18</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85019" y="3796680"/>
            <a:ext cx="10365899" cy="2090702"/>
          </a:xfrm>
        </p:spPr>
        <p:txBody>
          <a:bodyPr>
            <a:normAutofit fontScale="90000"/>
          </a:bodyPr>
          <a:lstStyle/>
          <a:p>
            <a:r>
              <a:rPr lang="cs-CZ" sz="4800" b="1" dirty="0">
                <a:solidFill>
                  <a:srgbClr val="000099"/>
                </a:solidFill>
                <a:cs typeface="Arial" panose="020B0604020202020204" pitchFamily="34" charset="0"/>
              </a:rPr>
              <a:t>Měření úkapů a dokapů v pěstitelských </a:t>
            </a:r>
            <a:r>
              <a:rPr lang="cs-CZ" sz="4800" b="1" dirty="0" smtClean="0">
                <a:solidFill>
                  <a:srgbClr val="000099"/>
                </a:solidFill>
                <a:cs typeface="Arial" panose="020B0604020202020204" pitchFamily="34" charset="0"/>
              </a:rPr>
              <a:t>pálenicích </a:t>
            </a:r>
            <a:r>
              <a:rPr lang="cs-CZ" sz="4800" b="1" dirty="0">
                <a:solidFill>
                  <a:srgbClr val="000099"/>
                </a:solidFill>
                <a:cs typeface="Arial" panose="020B0604020202020204" pitchFamily="34" charset="0"/>
              </a:rPr>
              <a:t>zákonná úprava</a:t>
            </a:r>
            <a:br>
              <a:rPr lang="cs-CZ" sz="4800" b="1" dirty="0">
                <a:solidFill>
                  <a:srgbClr val="000099"/>
                </a:solidFill>
                <a:cs typeface="Arial" panose="020B0604020202020204" pitchFamily="34" charset="0"/>
              </a:rPr>
            </a:br>
            <a:r>
              <a:rPr lang="cs-CZ" sz="4800" b="1" dirty="0">
                <a:solidFill>
                  <a:srgbClr val="000099"/>
                </a:solidFill>
                <a:cs typeface="Arial" panose="020B0604020202020204" pitchFamily="34" charset="0"/>
              </a:rPr>
              <a:t/>
            </a:r>
            <a:br>
              <a:rPr lang="cs-CZ" sz="4800" b="1" dirty="0">
                <a:solidFill>
                  <a:srgbClr val="000099"/>
                </a:solidFill>
                <a:cs typeface="Arial" panose="020B0604020202020204" pitchFamily="34" charset="0"/>
              </a:rPr>
            </a:br>
            <a:endParaRPr lang="cs-CZ" sz="4800" b="1" dirty="0">
              <a:solidFill>
                <a:srgbClr val="000099"/>
              </a:solidFill>
              <a:cs typeface="Arial" panose="020B0604020202020204" pitchFamily="34" charset="0"/>
            </a:endParaRPr>
          </a:p>
        </p:txBody>
      </p:sp>
    </p:spTree>
    <p:extLst>
      <p:ext uri="{BB962C8B-B14F-4D97-AF65-F5344CB8AC3E}">
        <p14:creationId xmlns:p14="http://schemas.microsoft.com/office/powerpoint/2010/main" val="212786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706092" y="1092651"/>
            <a:ext cx="10975657" cy="1625600"/>
          </a:xfrm>
        </p:spPr>
        <p:txBody>
          <a:bodyPr>
            <a:normAutofit/>
          </a:bodyPr>
          <a:lstStyle/>
          <a:p>
            <a:r>
              <a:rPr lang="cs-CZ" altLang="cs-CZ" sz="3600" b="1" dirty="0">
                <a:solidFill>
                  <a:srgbClr val="000099"/>
                </a:solidFill>
                <a:cs typeface="Arial" panose="020B0604020202020204" pitchFamily="34" charset="0"/>
              </a:rPr>
              <a:t>Počet pěstitelských pálenic </a:t>
            </a:r>
          </a:p>
        </p:txBody>
      </p:sp>
      <p:graphicFrame>
        <p:nvGraphicFramePr>
          <p:cNvPr id="14339" name="Zástupný symbol pro obsah 3"/>
          <p:cNvGraphicFramePr>
            <a:graphicFrameLocks noGrp="1"/>
          </p:cNvGraphicFramePr>
          <p:nvPr>
            <p:ph sz="quarter" idx="1"/>
          </p:nvPr>
        </p:nvGraphicFramePr>
        <p:xfrm>
          <a:off x="459437" y="2312850"/>
          <a:ext cx="11468969" cy="6319895"/>
        </p:xfrm>
        <a:graphic>
          <a:graphicData uri="http://schemas.openxmlformats.org/presentationml/2006/ole">
            <mc:AlternateContent xmlns:mc="http://schemas.openxmlformats.org/markup-compatibility/2006">
              <mc:Choice xmlns:v="urn:schemas-microsoft-com:vml" Requires="v">
                <p:oleObj spid="_x0000_s4107" name="Graf" r:id="rId3" imgW="8608298" imgH="4743099" progId="Excel.Chart.8">
                  <p:embed/>
                </p:oleObj>
              </mc:Choice>
              <mc:Fallback>
                <p:oleObj name="Graf" r:id="rId3" imgW="8608298" imgH="4743099"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437" y="2312850"/>
                        <a:ext cx="11468969" cy="6319895"/>
                      </a:xfrm>
                      <a:prstGeom prst="rect">
                        <a:avLst/>
                      </a:prstGeom>
                    </p:spPr>
                  </p:pic>
                </p:oleObj>
              </mc:Fallback>
            </mc:AlternateContent>
          </a:graphicData>
        </a:graphic>
      </p:graphicFrame>
      <p:sp>
        <p:nvSpPr>
          <p:cNvPr id="14340"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DDED423C-5456-446B-B2C4-93735122147B}" type="slidenum">
              <a:rPr lang="cs-CZ" altLang="cs-CZ" sz="1867">
                <a:solidFill>
                  <a:srgbClr val="FFFFFF"/>
                </a:solidFill>
                <a:latin typeface="Franklin Gothic Medium" panose="020B0603020102020204" pitchFamily="34" charset="0"/>
              </a:rPr>
              <a:pPr>
                <a:spcBef>
                  <a:spcPct val="0"/>
                </a:spcBef>
                <a:buClrTx/>
                <a:buSzTx/>
                <a:buFontTx/>
                <a:buNone/>
              </a:pPr>
              <a:t>2</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758" y="1564432"/>
            <a:ext cx="10975657" cy="1625600"/>
          </a:xfrm>
        </p:spPr>
        <p:txBody>
          <a:bodyPr>
            <a:normAutofit/>
          </a:bodyPr>
          <a:lstStyle/>
          <a:p>
            <a:r>
              <a:rPr lang="cs-CZ" sz="4800" b="1" dirty="0">
                <a:solidFill>
                  <a:srgbClr val="000099"/>
                </a:solidFill>
                <a:cs typeface="Arial" panose="020B0604020202020204" pitchFamily="34" charset="0"/>
              </a:rPr>
              <a:t>Zákon č. 61/1997 Sb., o lihu</a:t>
            </a:r>
          </a:p>
        </p:txBody>
      </p:sp>
      <p:sp>
        <p:nvSpPr>
          <p:cNvPr id="3" name="Zástupný symbol pro obsah 2"/>
          <p:cNvSpPr>
            <a:spLocks noGrp="1"/>
          </p:cNvSpPr>
          <p:nvPr>
            <p:ph idx="1"/>
          </p:nvPr>
        </p:nvSpPr>
        <p:spPr>
          <a:xfrm>
            <a:off x="609759" y="3316675"/>
            <a:ext cx="10975657" cy="6436925"/>
          </a:xfrm>
        </p:spPr>
        <p:txBody>
          <a:bodyPr>
            <a:noAutofit/>
          </a:bodyPr>
          <a:lstStyle/>
          <a:p>
            <a:pPr marL="457027" indent="-457027" algn="just" defTabSz="2789559">
              <a:lnSpc>
                <a:spcPct val="110000"/>
              </a:lnSpc>
              <a:spcBef>
                <a:spcPts val="0"/>
              </a:spcBef>
              <a:buBlip>
                <a:blip r:embed="rId2"/>
              </a:buBlip>
              <a:defRPr/>
            </a:pPr>
            <a:r>
              <a:rPr lang="cs-CZ" sz="3200" dirty="0">
                <a:solidFill>
                  <a:srgbClr val="000099"/>
                </a:solidFill>
              </a:rPr>
              <a:t>§ 6 odst. 1 „Výrobní zařízení musí být zajištěno úředními závěrami tak, aby veškeré množství vyrobeného lihu bylo změřeno. Způsob a technické podmínky zajištění výrobního zařízení stanoví prováděcí předpis.“</a:t>
            </a:r>
          </a:p>
          <a:p>
            <a:pPr marL="457027" indent="-457027" algn="just" defTabSz="2789559">
              <a:lnSpc>
                <a:spcPct val="110000"/>
              </a:lnSpc>
              <a:spcBef>
                <a:spcPts val="0"/>
              </a:spcBef>
              <a:buBlip>
                <a:blip r:embed="rId2"/>
              </a:buBlip>
              <a:defRPr/>
            </a:pPr>
            <a:endParaRPr lang="cs-CZ" sz="3200" dirty="0">
              <a:solidFill>
                <a:srgbClr val="000099"/>
              </a:solidFill>
            </a:endParaRPr>
          </a:p>
          <a:p>
            <a:pPr marL="457027" indent="-457027" algn="just" defTabSz="2789559">
              <a:lnSpc>
                <a:spcPct val="110000"/>
              </a:lnSpc>
              <a:spcBef>
                <a:spcPts val="0"/>
              </a:spcBef>
              <a:buBlip>
                <a:blip r:embed="rId2"/>
              </a:buBlip>
              <a:defRPr/>
            </a:pPr>
            <a:r>
              <a:rPr lang="cs-CZ" sz="3200" dirty="0">
                <a:solidFill>
                  <a:srgbClr val="000099"/>
                </a:solidFill>
              </a:rPr>
              <a:t>§ 7 odst. 1 písm. a) „ Právnické a fyzické osoby vyrábějící a upravující líh jsou povinny měřit veškerý vyrobený a samostatně rafinovaný líh typově schválenými a ověřenými měřidly, které stanoví prováděcí předpis, a způsobem stanoveným prováděcím právním předpisem.</a:t>
            </a:r>
          </a:p>
        </p:txBody>
      </p:sp>
    </p:spTree>
    <p:extLst>
      <p:ext uri="{BB962C8B-B14F-4D97-AF65-F5344CB8AC3E}">
        <p14:creationId xmlns:p14="http://schemas.microsoft.com/office/powerpoint/2010/main" val="135446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5017" y="2067646"/>
            <a:ext cx="10975657" cy="1625600"/>
          </a:xfrm>
        </p:spPr>
        <p:txBody>
          <a:bodyPr>
            <a:noAutofit/>
          </a:bodyPr>
          <a:lstStyle/>
          <a:p>
            <a:r>
              <a:rPr lang="cs-CZ" sz="4300" b="1" dirty="0">
                <a:solidFill>
                  <a:srgbClr val="000099"/>
                </a:solidFill>
                <a:cs typeface="Arial" panose="020B0604020202020204" pitchFamily="34" charset="0"/>
              </a:rPr>
              <a:t>Vyhláška č. 150/2008 Sb., o kontrole výroby a oběhu lihu a o provedení dalších ustanovení zákona s tím souvisejících</a:t>
            </a:r>
          </a:p>
        </p:txBody>
      </p:sp>
      <p:sp>
        <p:nvSpPr>
          <p:cNvPr id="3" name="Zástupný symbol pro obsah 2"/>
          <p:cNvSpPr>
            <a:spLocks noGrp="1"/>
          </p:cNvSpPr>
          <p:nvPr>
            <p:ph idx="1"/>
          </p:nvPr>
        </p:nvSpPr>
        <p:spPr>
          <a:xfrm>
            <a:off x="838418" y="3693246"/>
            <a:ext cx="10518338" cy="3455729"/>
          </a:xfrm>
        </p:spPr>
        <p:txBody>
          <a:bodyPr>
            <a:noAutofit/>
          </a:bodyPr>
          <a:lstStyle/>
          <a:p>
            <a:pPr marL="457027" indent="-457027" algn="just" defTabSz="2789559">
              <a:lnSpc>
                <a:spcPct val="130000"/>
              </a:lnSpc>
              <a:spcBef>
                <a:spcPts val="0"/>
              </a:spcBef>
              <a:buBlip>
                <a:blip r:embed="rId2"/>
              </a:buBlip>
              <a:defRPr/>
            </a:pPr>
            <a:r>
              <a:rPr lang="cs-CZ" sz="3200" dirty="0">
                <a:solidFill>
                  <a:srgbClr val="000099"/>
                </a:solidFill>
              </a:rPr>
              <a:t>§ 3 odst. 1 </a:t>
            </a:r>
          </a:p>
          <a:p>
            <a:pPr marL="0" indent="0" algn="just" defTabSz="2789559">
              <a:lnSpc>
                <a:spcPct val="130000"/>
              </a:lnSpc>
              <a:spcBef>
                <a:spcPts val="0"/>
              </a:spcBef>
              <a:buNone/>
              <a:defRPr/>
            </a:pPr>
            <a:r>
              <a:rPr lang="cs-CZ" sz="3200" dirty="0">
                <a:solidFill>
                  <a:srgbClr val="000099"/>
                </a:solidFill>
              </a:rPr>
              <a:t>„V pěstitelských pálenicích, pokud provozovatel nedodává úkapy a dokapy změřené měřidlem k dalšímu zpracování, znehodnotí je vypuštěním do odpadní jímky, ve které je </a:t>
            </a:r>
            <a:r>
              <a:rPr lang="cs-CZ" sz="3200" dirty="0" err="1">
                <a:solidFill>
                  <a:srgbClr val="000099"/>
                </a:solidFill>
              </a:rPr>
              <a:t>znehodnocovací</a:t>
            </a:r>
            <a:r>
              <a:rPr lang="cs-CZ" sz="3200" dirty="0">
                <a:solidFill>
                  <a:srgbClr val="000099"/>
                </a:solidFill>
              </a:rPr>
              <a:t> prostředek. Množství lihu obsaženého ve znehodnocených úkapech a dokapech provozovatel změří za přítomnosti celního úřadu. O znehodnocení úkapů a dokapů vyhotoví celní úřad protokol.</a:t>
            </a:r>
          </a:p>
        </p:txBody>
      </p:sp>
    </p:spTree>
    <p:extLst>
      <p:ext uri="{BB962C8B-B14F-4D97-AF65-F5344CB8AC3E}">
        <p14:creationId xmlns:p14="http://schemas.microsoft.com/office/powerpoint/2010/main" val="476668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68995" y="2428528"/>
            <a:ext cx="10518338" cy="4824536"/>
          </a:xfrm>
        </p:spPr>
        <p:txBody>
          <a:bodyPr>
            <a:normAutofit fontScale="47500" lnSpcReduction="20000"/>
          </a:bodyPr>
          <a:lstStyle/>
          <a:p>
            <a:pPr marL="457027" indent="-457027" algn="just" defTabSz="2789559">
              <a:lnSpc>
                <a:spcPct val="150000"/>
              </a:lnSpc>
              <a:spcBef>
                <a:spcPts val="0"/>
              </a:spcBef>
              <a:buBlip>
                <a:blip r:embed="rId2"/>
              </a:buBlip>
              <a:defRPr/>
            </a:pPr>
            <a:r>
              <a:rPr lang="cs-CZ" sz="6700" dirty="0">
                <a:solidFill>
                  <a:srgbClr val="000099"/>
                </a:solidFill>
              </a:rPr>
              <a:t>§ 4 odst. 1 </a:t>
            </a:r>
          </a:p>
          <a:p>
            <a:pPr marL="0" indent="0" algn="just" defTabSz="2789559">
              <a:lnSpc>
                <a:spcPct val="150000"/>
              </a:lnSpc>
              <a:spcBef>
                <a:spcPts val="0"/>
              </a:spcBef>
              <a:buFont typeface="Arial" pitchFamily="34" charset="0"/>
              <a:buNone/>
              <a:defRPr/>
            </a:pPr>
            <a:r>
              <a:rPr lang="cs-CZ" sz="5800" dirty="0">
                <a:solidFill>
                  <a:srgbClr val="000099"/>
                </a:solidFill>
              </a:rPr>
              <a:t>„K měření množství vyrobeného nedenaturovaného lihu a samostatně rafinovaného nedenaturovaného lihu se používají tyto měřící systémy a další typy měřidel, splňující požadavky zákona č. 505/1990 Sb., o metrologii: </a:t>
            </a:r>
          </a:p>
          <a:p>
            <a:pPr marL="548639" lvl="1" indent="0" algn="just" defTabSz="360000">
              <a:lnSpc>
                <a:spcPct val="150000"/>
              </a:lnSpc>
              <a:spcBef>
                <a:spcPts val="0"/>
              </a:spcBef>
              <a:buFont typeface="Arial" pitchFamily="34" charset="0"/>
              <a:buNone/>
              <a:defRPr/>
            </a:pPr>
            <a:r>
              <a:rPr lang="cs-CZ" sz="5300" dirty="0">
                <a:solidFill>
                  <a:srgbClr val="000099"/>
                </a:solidFill>
              </a:rPr>
              <a:t>   d) stacionární nádrže pro měření přiboudliny, pro měření </a:t>
            </a:r>
            <a:r>
              <a:rPr lang="cs-CZ" sz="5300" dirty="0" smtClean="0">
                <a:solidFill>
                  <a:srgbClr val="000099"/>
                </a:solidFill>
              </a:rPr>
              <a:t>úkapů 	a      				dokapů  v </a:t>
            </a:r>
            <a:r>
              <a:rPr lang="cs-CZ" sz="5300" dirty="0">
                <a:solidFill>
                  <a:srgbClr val="000099"/>
                </a:solidFill>
              </a:rPr>
              <a:t>ovocných lihovarech a pěstitelských pálenicích, …“</a:t>
            </a:r>
          </a:p>
          <a:p>
            <a:pPr lvl="1"/>
            <a:endParaRPr lang="cs-CZ" dirty="0" smtClean="0"/>
          </a:p>
          <a:p>
            <a:endParaRPr lang="cs-CZ" dirty="0"/>
          </a:p>
        </p:txBody>
      </p:sp>
    </p:spTree>
    <p:extLst>
      <p:ext uri="{BB962C8B-B14F-4D97-AF65-F5344CB8AC3E}">
        <p14:creationId xmlns:p14="http://schemas.microsoft.com/office/powerpoint/2010/main" val="3279153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696986" y="1127647"/>
            <a:ext cx="10975657" cy="1625600"/>
          </a:xfrm>
        </p:spPr>
        <p:txBody>
          <a:bodyPr>
            <a:normAutofit/>
          </a:bodyPr>
          <a:lstStyle/>
          <a:p>
            <a:r>
              <a:rPr lang="cs-CZ" altLang="cs-CZ" sz="4800" b="1" dirty="0">
                <a:solidFill>
                  <a:srgbClr val="000099"/>
                </a:solidFill>
                <a:cs typeface="Arial" panose="020B0604020202020204" pitchFamily="34" charset="0"/>
              </a:rPr>
              <a:t>Kontrolní činnosti</a:t>
            </a:r>
          </a:p>
        </p:txBody>
      </p:sp>
      <p:sp>
        <p:nvSpPr>
          <p:cNvPr id="29699" name="Zástupný symbol pro obsah 2"/>
          <p:cNvSpPr>
            <a:spLocks noGrp="1"/>
          </p:cNvSpPr>
          <p:nvPr>
            <p:ph sz="quarter" idx="1"/>
          </p:nvPr>
        </p:nvSpPr>
        <p:spPr>
          <a:xfrm>
            <a:off x="841003" y="2567754"/>
            <a:ext cx="10975657" cy="6436925"/>
          </a:xfrm>
        </p:spPr>
        <p:txBody>
          <a:bodyPr>
            <a:noAutofit/>
          </a:bodyPr>
          <a:lstStyle/>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kontrola oprávnění k provozování pěstitelského pálení (§ 4 zákona o lihu),</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kontrola uspořádání a zajištění výrobního zařízení (§ 5 a 6 zákona o lihu a  § 2 odst. 2 a § 5 odst. 4 vyhlášky MF),</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verifikace ( § 6 odst. 1 a 2 vyhlášky MF) a kontrola umístění lihového kontrolního měřidla ( § 5 odst. 3 vyhlášky MF),</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zjišťování vyrobeného množství lihu - ovocného destilátu  </a:t>
            </a:r>
            <a:r>
              <a:rPr lang="cs-CZ" altLang="cs-CZ" dirty="0" smtClean="0">
                <a:solidFill>
                  <a:srgbClr val="000099"/>
                </a:solidFill>
              </a:rPr>
              <a:t>(§ </a:t>
            </a:r>
            <a:r>
              <a:rPr lang="cs-CZ" altLang="cs-CZ" dirty="0">
                <a:solidFill>
                  <a:srgbClr val="000099"/>
                </a:solidFill>
              </a:rPr>
              <a:t>7 </a:t>
            </a:r>
            <a:r>
              <a:rPr lang="cs-CZ" altLang="cs-CZ" dirty="0" smtClean="0">
                <a:solidFill>
                  <a:srgbClr val="000099"/>
                </a:solidFill>
              </a:rPr>
              <a:t>zákona   </a:t>
            </a:r>
            <a:r>
              <a:rPr lang="cs-CZ" altLang="cs-CZ" dirty="0">
                <a:solidFill>
                  <a:srgbClr val="000099"/>
                </a:solidFill>
              </a:rPr>
              <a:t>o lihu),</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vedení záznamů v prvotní evidenci (§ 15 zákona o lihu v návaznosti na  § 25 vyhlášky MF a § 4 odstavec 9 zákona </a:t>
            </a:r>
            <a:r>
              <a:rPr lang="cs-CZ" altLang="cs-CZ" dirty="0" smtClean="0">
                <a:solidFill>
                  <a:srgbClr val="000099"/>
                </a:solidFill>
              </a:rPr>
              <a:t>o </a:t>
            </a:r>
            <a:r>
              <a:rPr lang="cs-CZ" altLang="cs-CZ" dirty="0">
                <a:solidFill>
                  <a:srgbClr val="000099"/>
                </a:solidFill>
              </a:rPr>
              <a:t>lihu),</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kontrola nakládání s lihem za příslušné výrobní období,</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znehodnocení úkapů a dokapů ( § 3 vyhlášky MF, § 1 odst. 11 vyhlášky </a:t>
            </a:r>
            <a:r>
              <a:rPr lang="cs-CZ" altLang="cs-CZ" dirty="0" err="1">
                <a:solidFill>
                  <a:srgbClr val="000099"/>
                </a:solidFill>
              </a:rPr>
              <a:t>Mze</a:t>
            </a:r>
            <a:r>
              <a:rPr lang="cs-CZ" altLang="cs-CZ" dirty="0">
                <a:solidFill>
                  <a:srgbClr val="000099"/>
                </a:solidFill>
              </a:rPr>
              <a:t> a § 6 zákona o lihu).</a:t>
            </a:r>
          </a:p>
        </p:txBody>
      </p:sp>
      <p:sp>
        <p:nvSpPr>
          <p:cNvPr id="29700"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455EB9FE-2677-4986-BE2B-053AB1995893}" type="slidenum">
              <a:rPr lang="cs-CZ" altLang="cs-CZ" sz="1867">
                <a:solidFill>
                  <a:srgbClr val="FFFFFF"/>
                </a:solidFill>
                <a:latin typeface="Franklin Gothic Medium" panose="020B0603020102020204" pitchFamily="34" charset="0"/>
              </a:rPr>
              <a:pPr>
                <a:spcBef>
                  <a:spcPct val="0"/>
                </a:spcBef>
                <a:buClrTx/>
                <a:buSzTx/>
                <a:buFontTx/>
                <a:buNone/>
              </a:pPr>
              <a:t>23</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1186493" y="1558644"/>
            <a:ext cx="10365899" cy="1805988"/>
          </a:xfrm>
        </p:spPr>
        <p:txBody>
          <a:bodyPr>
            <a:normAutofit/>
          </a:bodyPr>
          <a:lstStyle/>
          <a:p>
            <a:r>
              <a:rPr lang="cs-CZ" altLang="cs-CZ" sz="4800" b="1" dirty="0">
                <a:solidFill>
                  <a:srgbClr val="000099"/>
                </a:solidFill>
                <a:cs typeface="Arial" panose="020B0604020202020204" pitchFamily="34" charset="0"/>
              </a:rPr>
              <a:t>Kontrola oprávnění k provozování pěstitelského pálení </a:t>
            </a:r>
          </a:p>
        </p:txBody>
      </p:sp>
      <p:sp>
        <p:nvSpPr>
          <p:cNvPr id="30723" name="Zástupný symbol pro obsah 2"/>
          <p:cNvSpPr>
            <a:spLocks noGrp="1"/>
          </p:cNvSpPr>
          <p:nvPr>
            <p:ph sz="quarter" idx="1"/>
          </p:nvPr>
        </p:nvSpPr>
        <p:spPr>
          <a:xfrm>
            <a:off x="1186493" y="3796680"/>
            <a:ext cx="10365899" cy="6097588"/>
          </a:xfrm>
        </p:spPr>
        <p:txBody>
          <a:bodyPr>
            <a:normAutofit/>
          </a:bodyPr>
          <a:lstStyle/>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Provozovatel pěstitelské pálenice je povinen ohlásit celnímu úřadu skutečnosti uvedené  v § 16 zákona o lihu vztahující se k provozování pěstitelské pálenice. </a:t>
            </a:r>
          </a:p>
          <a:p>
            <a:pPr marL="457027" lvl="4" indent="-457027" defTabSz="1296000">
              <a:lnSpc>
                <a:spcPct val="110000"/>
              </a:lnSpc>
              <a:spcBef>
                <a:spcPts val="0"/>
              </a:spcBef>
              <a:buClr>
                <a:schemeClr val="accent1"/>
              </a:buClr>
              <a:buSzPct val="85000"/>
              <a:buBlip>
                <a:blip r:embed="rId2"/>
              </a:buBlip>
              <a:defRPr/>
            </a:pPr>
            <a:r>
              <a:rPr lang="cs-CZ" altLang="cs-CZ" dirty="0">
                <a:solidFill>
                  <a:srgbClr val="000099"/>
                </a:solidFill>
              </a:rPr>
              <a:t>Provozovatel pěstitelské pálenice je povinen se zaregistrovat jako plátce spotřební daně nejpozději do dne vzniku první povinnosti daň přiznat a zaplatit. </a:t>
            </a:r>
          </a:p>
        </p:txBody>
      </p:sp>
      <p:sp>
        <p:nvSpPr>
          <p:cNvPr id="30724"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15585FA4-6E80-468C-888E-140BEB2BFB84}" type="slidenum">
              <a:rPr lang="cs-CZ" altLang="cs-CZ" sz="1867">
                <a:solidFill>
                  <a:srgbClr val="FFFFFF"/>
                </a:solidFill>
                <a:latin typeface="Franklin Gothic Medium" panose="020B0603020102020204" pitchFamily="34" charset="0"/>
              </a:rPr>
              <a:pPr>
                <a:spcBef>
                  <a:spcPct val="0"/>
                </a:spcBef>
                <a:buClrTx/>
                <a:buSzTx/>
                <a:buFontTx/>
                <a:buNone/>
              </a:pPr>
              <a:t>24</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sah 2"/>
          <p:cNvSpPr>
            <a:spLocks noGrp="1"/>
          </p:cNvSpPr>
          <p:nvPr>
            <p:ph sz="quarter" idx="1"/>
          </p:nvPr>
        </p:nvSpPr>
        <p:spPr>
          <a:xfrm>
            <a:off x="1057027" y="1924472"/>
            <a:ext cx="10365899" cy="8066600"/>
          </a:xfrm>
        </p:spPr>
        <p:txBody>
          <a:bodyPr>
            <a:normAutofit/>
          </a:bodyPr>
          <a:lstStyle/>
          <a:p>
            <a:pPr marL="457027" lvl="4" indent="-457027" defTabSz="1296000">
              <a:lnSpc>
                <a:spcPct val="120000"/>
              </a:lnSpc>
              <a:spcBef>
                <a:spcPts val="0"/>
              </a:spcBef>
              <a:buClr>
                <a:schemeClr val="accent1"/>
              </a:buClr>
              <a:buSzPct val="85000"/>
              <a:buBlip>
                <a:blip r:embed="rId2"/>
              </a:buBlip>
              <a:defRPr/>
            </a:pPr>
            <a:r>
              <a:rPr lang="cs-CZ" altLang="cs-CZ" dirty="0">
                <a:solidFill>
                  <a:srgbClr val="000099"/>
                </a:solidFill>
              </a:rPr>
              <a:t>Při kontrole oprávnění k provozování pěstitelské pálenice předloží provozovatel pálenice následující doklady: </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povolení Ministerstva zemědělství ČR</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kolaudačního rozhodnutí (u nové pálenice),</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schéma výrobního zařízení včetně vyznačení umístění závěr,</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ověřovací list lihového měřidla, </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ověřovací list lihoměru,</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živnostenský list, výpis z obchodního rejstříku (výpis z obchodního rejstříku pokud je právnickou osobou nebo fyzickou osobou dobrovolně registrovanou rejstříkovým soudem),</a:t>
            </a:r>
          </a:p>
          <a:p>
            <a:pPr marL="1084043" lvl="5" indent="-457027" defTabSz="1296000">
              <a:lnSpc>
                <a:spcPct val="120000"/>
              </a:lnSpc>
              <a:spcBef>
                <a:spcPts val="0"/>
              </a:spcBef>
              <a:buClr>
                <a:schemeClr val="accent1"/>
              </a:buClr>
              <a:buSzPct val="85000"/>
              <a:buBlip>
                <a:blip r:embed="rId2"/>
              </a:buBlip>
              <a:defRPr/>
            </a:pPr>
            <a:r>
              <a:rPr lang="cs-CZ" altLang="cs-CZ" dirty="0">
                <a:solidFill>
                  <a:srgbClr val="000099"/>
                </a:solidFill>
              </a:rPr>
              <a:t>nabývací doklady k výrobní technologii.</a:t>
            </a:r>
          </a:p>
        </p:txBody>
      </p:sp>
      <p:sp>
        <p:nvSpPr>
          <p:cNvPr id="31747"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AB8FE6D3-DDCB-418C-8D80-5708C575294B}" type="slidenum">
              <a:rPr lang="cs-CZ" altLang="cs-CZ" sz="1867">
                <a:solidFill>
                  <a:srgbClr val="FFFFFF"/>
                </a:solidFill>
                <a:latin typeface="Franklin Gothic Medium" panose="020B0603020102020204" pitchFamily="34" charset="0"/>
              </a:rPr>
              <a:pPr>
                <a:spcBef>
                  <a:spcPct val="0"/>
                </a:spcBef>
                <a:buClrTx/>
                <a:buSzTx/>
                <a:buFontTx/>
                <a:buNone/>
              </a:pPr>
              <a:t>25</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Obdélník 1"/>
          <p:cNvSpPr>
            <a:spLocks noChangeArrowheads="1"/>
          </p:cNvSpPr>
          <p:nvPr/>
        </p:nvSpPr>
        <p:spPr bwMode="auto">
          <a:xfrm>
            <a:off x="1273051" y="3207841"/>
            <a:ext cx="950630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defTabSz="2791382">
              <a:defRPr/>
            </a:pPr>
            <a:r>
              <a:rPr lang="cs-CZ" altLang="cs-CZ" sz="6000" b="1" dirty="0">
                <a:solidFill>
                  <a:srgbClr val="000099"/>
                </a:solidFill>
                <a:effectLst>
                  <a:outerShdw blurRad="38100" dist="38100" dir="2700000" algn="tl">
                    <a:srgbClr val="000000">
                      <a:alpha val="43137"/>
                    </a:srgbClr>
                  </a:outerShdw>
                </a:effectLst>
                <a:cs typeface="Arial" pitchFamily="34" charset="0"/>
              </a:rPr>
              <a:t>Děkuji za pozornost</a:t>
            </a:r>
            <a:r>
              <a:rPr lang="cs-CZ" altLang="cs-CZ" sz="6000" b="1" dirty="0" smtClean="0">
                <a:solidFill>
                  <a:srgbClr val="000099"/>
                </a:solidFill>
                <a:effectLst>
                  <a:outerShdw blurRad="38100" dist="38100" dir="2700000" algn="tl">
                    <a:srgbClr val="000000">
                      <a:alpha val="43137"/>
                    </a:srgbClr>
                  </a:outerShdw>
                </a:effectLst>
                <a:cs typeface="Arial" pitchFamily="34" charset="0"/>
              </a:rPr>
              <a:t>.</a:t>
            </a:r>
            <a:endParaRPr lang="cs-CZ" altLang="cs-CZ" sz="6000" b="1" dirty="0">
              <a:solidFill>
                <a:srgbClr val="000099"/>
              </a:solidFill>
              <a:effectLst>
                <a:outerShdw blurRad="38100" dist="38100" dir="2700000" algn="tl">
                  <a:srgbClr val="000000">
                    <a:alpha val="43137"/>
                  </a:srgbClr>
                </a:outerShdw>
              </a:effectLst>
              <a:cs typeface="Arial" pitchFamily="34" charset="0"/>
            </a:endParaRPr>
          </a:p>
        </p:txBody>
      </p:sp>
      <p:sp>
        <p:nvSpPr>
          <p:cNvPr id="2" name="Obdélník 1"/>
          <p:cNvSpPr/>
          <p:nvPr/>
        </p:nvSpPr>
        <p:spPr>
          <a:xfrm>
            <a:off x="913011" y="6532984"/>
            <a:ext cx="6096000" cy="1938992"/>
          </a:xfrm>
          <a:prstGeom prst="rect">
            <a:avLst/>
          </a:prstGeom>
        </p:spPr>
        <p:txBody>
          <a:bodyPr>
            <a:spAutoFit/>
          </a:bodyPr>
          <a:lstStyle/>
          <a:p>
            <a:pPr algn="just" defTabSz="2791382">
              <a:defRPr/>
            </a:pPr>
            <a:r>
              <a:rPr lang="cs-CZ" b="1" i="1" dirty="0">
                <a:cs typeface="Arial" pitchFamily="34" charset="0"/>
              </a:rPr>
              <a:t>plk. Ing. Naděžda Klewar Slavíková</a:t>
            </a:r>
          </a:p>
          <a:p>
            <a:pPr algn="just" defTabSz="2791382">
              <a:defRPr/>
            </a:pPr>
            <a:r>
              <a:rPr lang="cs-CZ" dirty="0">
                <a:cs typeface="Arial" pitchFamily="34" charset="0"/>
              </a:rPr>
              <a:t>ředitelka odbor 23 – Daní</a:t>
            </a:r>
          </a:p>
          <a:p>
            <a:pPr algn="just" defTabSz="2791382">
              <a:defRPr/>
            </a:pPr>
            <a:r>
              <a:rPr lang="cs-CZ" dirty="0">
                <a:cs typeface="Arial" pitchFamily="34" charset="0"/>
              </a:rPr>
              <a:t>Generální ředitelství cel</a:t>
            </a:r>
          </a:p>
          <a:p>
            <a:pPr algn="just" defTabSz="2791382">
              <a:defRPr/>
            </a:pPr>
            <a:r>
              <a:rPr lang="cs-CZ" dirty="0">
                <a:cs typeface="Arial" pitchFamily="34" charset="0"/>
              </a:rPr>
              <a:t>Budějovická 7, Praha</a:t>
            </a:r>
          </a:p>
          <a:p>
            <a:pPr algn="just" defTabSz="2791382">
              <a:defRPr/>
            </a:pPr>
            <a:r>
              <a:rPr lang="cs-CZ" dirty="0">
                <a:cs typeface="Arial" pitchFamily="34" charset="0"/>
              </a:rPr>
              <a:t>email: </a:t>
            </a:r>
            <a:r>
              <a:rPr lang="cs-CZ" dirty="0">
                <a:cs typeface="Arial" pitchFamily="34" charset="0"/>
                <a:hlinkClick r:id="rId3"/>
              </a:rPr>
              <a:t>slavikova@cs.mfcr.cz</a:t>
            </a:r>
            <a:r>
              <a:rPr lang="cs-CZ" dirty="0">
                <a:cs typeface="Arial" pitchFamily="34" charset="0"/>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1018021" y="1564432"/>
            <a:ext cx="10365899" cy="1524397"/>
          </a:xfrm>
        </p:spPr>
        <p:txBody>
          <a:bodyPr>
            <a:normAutofit/>
          </a:bodyPr>
          <a:lstStyle/>
          <a:p>
            <a:r>
              <a:rPr lang="cs-CZ" altLang="cs-CZ" sz="3600" b="1" dirty="0">
                <a:solidFill>
                  <a:srgbClr val="000099"/>
                </a:solidFill>
                <a:cs typeface="Arial" panose="020B0604020202020204" pitchFamily="34" charset="0"/>
              </a:rPr>
              <a:t>Podíl jednotlivých komodit na výběru spotřebních daní (rok 2016) </a:t>
            </a:r>
          </a:p>
        </p:txBody>
      </p:sp>
      <p:sp>
        <p:nvSpPr>
          <p:cNvPr id="10243"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408BCF52-59A3-4529-A825-6DB151C365EA}" type="slidenum">
              <a:rPr lang="cs-CZ" altLang="cs-CZ" sz="1867">
                <a:solidFill>
                  <a:srgbClr val="FFFFFF"/>
                </a:solidFill>
                <a:latin typeface="Franklin Gothic Medium" panose="020B0603020102020204" pitchFamily="34" charset="0"/>
              </a:rPr>
              <a:pPr>
                <a:spcBef>
                  <a:spcPct val="0"/>
                </a:spcBef>
                <a:buClrTx/>
                <a:buSzTx/>
                <a:buFontTx/>
                <a:buNone/>
              </a:pPr>
              <a:t>3</a:t>
            </a:fld>
            <a:endParaRPr lang="cs-CZ" altLang="cs-CZ" sz="1867">
              <a:solidFill>
                <a:srgbClr val="FFFFFF"/>
              </a:solidFill>
              <a:latin typeface="Franklin Gothic Medium" panose="020B0603020102020204" pitchFamily="34" charset="0"/>
            </a:endParaRPr>
          </a:p>
        </p:txBody>
      </p:sp>
      <p:graphicFrame>
        <p:nvGraphicFramePr>
          <p:cNvPr id="10244" name="Zástupný symbol pro obsah 6"/>
          <p:cNvGraphicFramePr>
            <a:graphicFrameLocks noGrp="1"/>
          </p:cNvGraphicFramePr>
          <p:nvPr>
            <p:ph sz="quarter" idx="1"/>
          </p:nvPr>
        </p:nvGraphicFramePr>
        <p:xfrm>
          <a:off x="1200463" y="2609260"/>
          <a:ext cx="10198638" cy="6281785"/>
        </p:xfrm>
        <a:graphic>
          <a:graphicData uri="http://schemas.openxmlformats.org/presentationml/2006/ole">
            <mc:AlternateContent xmlns:mc="http://schemas.openxmlformats.org/markup-compatibility/2006">
              <mc:Choice xmlns:v="urn:schemas-microsoft-com:vml" Requires="v">
                <p:oleObj spid="_x0000_s1035" name="Graf" r:id="rId3" imgW="7651143" imgH="4718713" progId="Excel.Chart.8">
                  <p:embed/>
                </p:oleObj>
              </mc:Choice>
              <mc:Fallback>
                <p:oleObj name="Graf" r:id="rId3" imgW="7651143" imgH="4718713"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0463" y="2609260"/>
                        <a:ext cx="10198638" cy="628178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1149649" y="1084417"/>
            <a:ext cx="10639019" cy="1524397"/>
          </a:xfrm>
        </p:spPr>
        <p:txBody>
          <a:bodyPr>
            <a:normAutofit/>
          </a:bodyPr>
          <a:lstStyle/>
          <a:p>
            <a:r>
              <a:rPr lang="cs-CZ" altLang="cs-CZ" sz="3600" b="1" dirty="0">
                <a:solidFill>
                  <a:srgbClr val="000099"/>
                </a:solidFill>
                <a:cs typeface="Arial" panose="020B0604020202020204" pitchFamily="34" charset="0"/>
              </a:rPr>
              <a:t>Výběr spotřební daně z lihu (tis. Kč)</a:t>
            </a:r>
          </a:p>
        </p:txBody>
      </p:sp>
      <p:sp>
        <p:nvSpPr>
          <p:cNvPr id="13316" name="Zástupný symbol pro číslo snímku 3"/>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990872" indent="-381105">
              <a:defRPr>
                <a:solidFill>
                  <a:schemeClr val="tx1"/>
                </a:solidFill>
                <a:latin typeface="Arial" panose="020B0604020202020204" pitchFamily="34" charset="0"/>
              </a:defRPr>
            </a:lvl2pPr>
            <a:lvl3pPr marL="1524419" indent="-304884">
              <a:defRPr>
                <a:solidFill>
                  <a:schemeClr val="tx1"/>
                </a:solidFill>
                <a:latin typeface="Arial" panose="020B0604020202020204" pitchFamily="34" charset="0"/>
              </a:defRPr>
            </a:lvl3pPr>
            <a:lvl4pPr marL="2134187" indent="-304884">
              <a:defRPr>
                <a:solidFill>
                  <a:schemeClr val="tx1"/>
                </a:solidFill>
                <a:latin typeface="Arial" panose="020B0604020202020204" pitchFamily="34" charset="0"/>
              </a:defRPr>
            </a:lvl4pPr>
            <a:lvl5pPr marL="2743954" indent="-304884">
              <a:defRPr>
                <a:solidFill>
                  <a:schemeClr val="tx1"/>
                </a:solidFill>
                <a:latin typeface="Arial" panose="020B0604020202020204" pitchFamily="34" charset="0"/>
              </a:defRPr>
            </a:lvl5pPr>
            <a:lvl6pPr marL="3353722" indent="-304884" eaLnBrk="0" fontAlgn="base" hangingPunct="0">
              <a:spcBef>
                <a:spcPct val="0"/>
              </a:spcBef>
              <a:spcAft>
                <a:spcPct val="0"/>
              </a:spcAft>
              <a:defRPr>
                <a:solidFill>
                  <a:schemeClr val="tx1"/>
                </a:solidFill>
                <a:latin typeface="Arial" panose="020B0604020202020204" pitchFamily="34" charset="0"/>
              </a:defRPr>
            </a:lvl6pPr>
            <a:lvl7pPr marL="3963490" indent="-304884" eaLnBrk="0" fontAlgn="base" hangingPunct="0">
              <a:spcBef>
                <a:spcPct val="0"/>
              </a:spcBef>
              <a:spcAft>
                <a:spcPct val="0"/>
              </a:spcAft>
              <a:defRPr>
                <a:solidFill>
                  <a:schemeClr val="tx1"/>
                </a:solidFill>
                <a:latin typeface="Arial" panose="020B0604020202020204" pitchFamily="34" charset="0"/>
              </a:defRPr>
            </a:lvl7pPr>
            <a:lvl8pPr marL="4573257" indent="-304884" eaLnBrk="0" fontAlgn="base" hangingPunct="0">
              <a:spcBef>
                <a:spcPct val="0"/>
              </a:spcBef>
              <a:spcAft>
                <a:spcPct val="0"/>
              </a:spcAft>
              <a:defRPr>
                <a:solidFill>
                  <a:schemeClr val="tx1"/>
                </a:solidFill>
                <a:latin typeface="Arial" panose="020B0604020202020204" pitchFamily="34" charset="0"/>
              </a:defRPr>
            </a:lvl8pPr>
            <a:lvl9pPr marL="5183025" indent="-304884" eaLnBrk="0" fontAlgn="base" hangingPunct="0">
              <a:spcBef>
                <a:spcPct val="0"/>
              </a:spcBef>
              <a:spcAft>
                <a:spcPct val="0"/>
              </a:spcAft>
              <a:defRPr>
                <a:solidFill>
                  <a:schemeClr val="tx1"/>
                </a:solidFill>
                <a:latin typeface="Arial" panose="020B0604020202020204" pitchFamily="34" charset="0"/>
              </a:defRPr>
            </a:lvl9pPr>
          </a:lstStyle>
          <a:p>
            <a:fld id="{E9E6E5FA-5A2C-421D-99D2-6D4423097354}" type="slidenum">
              <a:rPr lang="cs-CZ" altLang="cs-CZ" smtClean="0">
                <a:solidFill>
                  <a:srgbClr val="FFFFFF"/>
                </a:solidFill>
                <a:latin typeface="Franklin Gothic Medium" panose="020B0603020102020204" pitchFamily="34" charset="0"/>
              </a:rPr>
              <a:pPr/>
              <a:t>4</a:t>
            </a:fld>
            <a:endParaRPr lang="cs-CZ" altLang="cs-CZ" smtClean="0">
              <a:solidFill>
                <a:srgbClr val="FFFFFF"/>
              </a:solidFill>
              <a:latin typeface="Franklin Gothic Medium" panose="020B0603020102020204" pitchFamily="34" charset="0"/>
            </a:endParaRPr>
          </a:p>
        </p:txBody>
      </p:sp>
      <p:sp>
        <p:nvSpPr>
          <p:cNvPr id="2" name="Zástupný symbol pro obsah 1"/>
          <p:cNvSpPr>
            <a:spLocks noGrp="1"/>
          </p:cNvSpPr>
          <p:nvPr>
            <p:ph idx="1"/>
          </p:nvPr>
        </p:nvSpPr>
        <p:spPr/>
        <p:txBody>
          <a:bodyPr/>
          <a:lstStyle/>
          <a:p>
            <a:endParaRPr lang="cs-CZ"/>
          </a:p>
        </p:txBody>
      </p:sp>
      <p:pic>
        <p:nvPicPr>
          <p:cNvPr id="3082" name="obrázek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437" y="2207721"/>
            <a:ext cx="11544301"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913011" y="1348408"/>
            <a:ext cx="10975658" cy="1524397"/>
          </a:xfrm>
        </p:spPr>
        <p:txBody>
          <a:bodyPr>
            <a:normAutofit/>
          </a:bodyPr>
          <a:lstStyle/>
          <a:p>
            <a:r>
              <a:rPr lang="cs-CZ" altLang="cs-CZ" sz="3600" b="1" dirty="0">
                <a:solidFill>
                  <a:srgbClr val="000099"/>
                </a:solidFill>
                <a:cs typeface="Arial" panose="020B0604020202020204" pitchFamily="34" charset="0"/>
              </a:rPr>
              <a:t>Pěstitelské pálení - výroba destilátů </a:t>
            </a:r>
            <a:br>
              <a:rPr lang="cs-CZ" altLang="cs-CZ" sz="3600" b="1" dirty="0">
                <a:solidFill>
                  <a:srgbClr val="000099"/>
                </a:solidFill>
                <a:cs typeface="Arial" panose="020B0604020202020204" pitchFamily="34" charset="0"/>
              </a:rPr>
            </a:br>
            <a:r>
              <a:rPr lang="cs-CZ" altLang="cs-CZ" sz="3600" b="1" dirty="0">
                <a:solidFill>
                  <a:srgbClr val="000099"/>
                </a:solidFill>
                <a:cs typeface="Arial" panose="020B0604020202020204" pitchFamily="34" charset="0"/>
              </a:rPr>
              <a:t>(hl etanolu) </a:t>
            </a:r>
          </a:p>
        </p:txBody>
      </p:sp>
      <p:graphicFrame>
        <p:nvGraphicFramePr>
          <p:cNvPr id="11267" name="Zástupný symbol pro obsah 4"/>
          <p:cNvGraphicFramePr>
            <a:graphicFrameLocks noGrp="1"/>
          </p:cNvGraphicFramePr>
          <p:nvPr>
            <p:ph sz="quarter" idx="1"/>
            <p:extLst>
              <p:ext uri="{D42A27DB-BD31-4B8C-83A1-F6EECF244321}">
                <p14:modId xmlns:p14="http://schemas.microsoft.com/office/powerpoint/2010/main" val="969679273"/>
              </p:ext>
            </p:extLst>
          </p:nvPr>
        </p:nvGraphicFramePr>
        <p:xfrm>
          <a:off x="768995" y="2682822"/>
          <a:ext cx="10821100" cy="6499859"/>
        </p:xfrm>
        <a:graphic>
          <a:graphicData uri="http://schemas.openxmlformats.org/presentationml/2006/ole">
            <mc:AlternateContent xmlns:mc="http://schemas.openxmlformats.org/markup-compatibility/2006">
              <mc:Choice xmlns:v="urn:schemas-microsoft-com:vml" Requires="v">
                <p:oleObj spid="_x0000_s2059" name="Graf" r:id="rId4" imgW="8120576" imgH="4883319" progId="Excel.Chart.8">
                  <p:embed/>
                </p:oleObj>
              </mc:Choice>
              <mc:Fallback>
                <p:oleObj name="Graf" r:id="rId4" imgW="8120576" imgH="4883319"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995" y="2682822"/>
                        <a:ext cx="10821100" cy="6499859"/>
                      </a:xfrm>
                      <a:prstGeom prst="rect">
                        <a:avLst/>
                      </a:prstGeom>
                    </p:spPr>
                  </p:pic>
                </p:oleObj>
              </mc:Fallback>
            </mc:AlternateContent>
          </a:graphicData>
        </a:graphic>
      </p:graphicFrame>
      <p:sp>
        <p:nvSpPr>
          <p:cNvPr id="11268"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0285E002-0011-4CF9-B324-1DCB5583D3C2}" type="slidenum">
              <a:rPr lang="cs-CZ" altLang="cs-CZ" sz="1867">
                <a:solidFill>
                  <a:srgbClr val="FFFFFF"/>
                </a:solidFill>
                <a:latin typeface="Franklin Gothic Medium" panose="020B0603020102020204" pitchFamily="34" charset="0"/>
              </a:rPr>
              <a:pPr>
                <a:spcBef>
                  <a:spcPct val="0"/>
                </a:spcBef>
                <a:buClrTx/>
                <a:buSzTx/>
                <a:buFontTx/>
                <a:buNone/>
              </a:pPr>
              <a:t>5</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408955" y="1492424"/>
            <a:ext cx="10975657" cy="1625600"/>
          </a:xfrm>
        </p:spPr>
        <p:txBody>
          <a:bodyPr>
            <a:normAutofit/>
          </a:bodyPr>
          <a:lstStyle/>
          <a:p>
            <a:r>
              <a:rPr lang="cs-CZ" altLang="cs-CZ" sz="4800" b="1" dirty="0">
                <a:solidFill>
                  <a:srgbClr val="000099"/>
                </a:solidFill>
                <a:cs typeface="Arial" panose="020B0604020202020204" pitchFamily="34" charset="0"/>
              </a:rPr>
              <a:t>Právní úprava pěstitelského pálení</a:t>
            </a:r>
          </a:p>
        </p:txBody>
      </p:sp>
      <p:sp>
        <p:nvSpPr>
          <p:cNvPr id="15363" name="Zástupný symbol pro obsah 2"/>
          <p:cNvSpPr>
            <a:spLocks noGrp="1"/>
          </p:cNvSpPr>
          <p:nvPr>
            <p:ph sz="quarter" idx="1"/>
          </p:nvPr>
        </p:nvSpPr>
        <p:spPr>
          <a:xfrm>
            <a:off x="1201043" y="3020657"/>
            <a:ext cx="10365899" cy="6097588"/>
          </a:xfrm>
        </p:spPr>
        <p:txBody>
          <a:bodyPr>
            <a:normAutofit/>
          </a:bodyPr>
          <a:lstStyle/>
          <a:p>
            <a:pPr marL="457027" indent="-457027" algn="just" defTabSz="2789559">
              <a:lnSpc>
                <a:spcPct val="110000"/>
              </a:lnSpc>
              <a:buBlip>
                <a:blip r:embed="rId2"/>
              </a:buBlip>
              <a:defRPr/>
            </a:pPr>
            <a:r>
              <a:rPr lang="cs-CZ" altLang="cs-CZ" sz="3600" dirty="0">
                <a:solidFill>
                  <a:srgbClr val="000099"/>
                </a:solidFill>
              </a:rPr>
              <a:t>Zákon č. 353/2003 Sb., o spotřebních daních </a:t>
            </a:r>
          </a:p>
          <a:p>
            <a:pPr marL="457027" indent="-457027" algn="just" defTabSz="2789559">
              <a:lnSpc>
                <a:spcPct val="110000"/>
              </a:lnSpc>
              <a:buBlip>
                <a:blip r:embed="rId2"/>
              </a:buBlip>
              <a:defRPr/>
            </a:pPr>
            <a:r>
              <a:rPr lang="cs-CZ" altLang="cs-CZ" sz="3600" dirty="0">
                <a:solidFill>
                  <a:srgbClr val="000099"/>
                </a:solidFill>
              </a:rPr>
              <a:t>Zákon č. 61/1997 Sb., o lihu </a:t>
            </a:r>
          </a:p>
          <a:p>
            <a:pPr marL="457027" indent="-457027" algn="just" defTabSz="2789559">
              <a:lnSpc>
                <a:spcPct val="110000"/>
              </a:lnSpc>
              <a:buBlip>
                <a:blip r:embed="rId2"/>
              </a:buBlip>
              <a:defRPr/>
            </a:pPr>
            <a:r>
              <a:rPr lang="cs-CZ" altLang="cs-CZ" sz="3600" dirty="0">
                <a:solidFill>
                  <a:srgbClr val="000099"/>
                </a:solidFill>
              </a:rPr>
              <a:t>Vyhláška č.15O/2008 Sb</a:t>
            </a:r>
            <a:r>
              <a:rPr lang="cs-CZ" altLang="cs-CZ" sz="3600" dirty="0" smtClean="0">
                <a:solidFill>
                  <a:srgbClr val="000099"/>
                </a:solidFill>
              </a:rPr>
              <a:t>., o </a:t>
            </a:r>
            <a:r>
              <a:rPr lang="cs-CZ" altLang="cs-CZ" sz="3600" dirty="0">
                <a:solidFill>
                  <a:srgbClr val="000099"/>
                </a:solidFill>
              </a:rPr>
              <a:t>kontrole výroby a oběhu lihu a o provedení dalších ustanovení zákona o lihu s tím souvisejících </a:t>
            </a:r>
          </a:p>
          <a:p>
            <a:pPr marL="457027" indent="-457027" algn="just" defTabSz="2789559">
              <a:lnSpc>
                <a:spcPct val="110000"/>
              </a:lnSpc>
              <a:buBlip>
                <a:blip r:embed="rId2"/>
              </a:buBlip>
              <a:defRPr/>
            </a:pPr>
            <a:r>
              <a:rPr lang="cs-CZ" altLang="cs-CZ" sz="3600" dirty="0">
                <a:solidFill>
                  <a:srgbClr val="000099"/>
                </a:solidFill>
              </a:rPr>
              <a:t>Vyhláška č.141/1997 Sb., o technických požadavcích na výrobu, skladování a zpracování lihu </a:t>
            </a:r>
          </a:p>
          <a:p>
            <a:pPr marL="457027" indent="-457027" algn="just" defTabSz="2789559">
              <a:lnSpc>
                <a:spcPct val="110000"/>
              </a:lnSpc>
              <a:buClr>
                <a:schemeClr val="accent1"/>
              </a:buClr>
              <a:buBlip>
                <a:blip r:embed="rId2"/>
              </a:buBlip>
              <a:defRPr/>
            </a:pPr>
            <a:r>
              <a:rPr lang="cs-CZ" altLang="cs-CZ" sz="3600" dirty="0">
                <a:solidFill>
                  <a:srgbClr val="000099"/>
                </a:solidFill>
              </a:rPr>
              <a:t>Zákon č. 280/2009 Sb., daňový řád</a:t>
            </a:r>
          </a:p>
          <a:p>
            <a:endParaRPr lang="cs-CZ" altLang="cs-CZ" dirty="0" smtClean="0"/>
          </a:p>
        </p:txBody>
      </p:sp>
      <p:sp>
        <p:nvSpPr>
          <p:cNvPr id="15364"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D04CAF7D-0EE3-40C6-8257-9B4E559A0171}" type="slidenum">
              <a:rPr lang="cs-CZ" altLang="cs-CZ" sz="1867">
                <a:solidFill>
                  <a:srgbClr val="FFFFFF"/>
                </a:solidFill>
                <a:latin typeface="Franklin Gothic Medium" panose="020B0603020102020204" pitchFamily="34" charset="0"/>
              </a:rPr>
              <a:pPr>
                <a:spcBef>
                  <a:spcPct val="0"/>
                </a:spcBef>
                <a:buClrTx/>
                <a:buSzTx/>
                <a:buFontTx/>
                <a:buNone/>
              </a:pPr>
              <a:t>6</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09759" y="1306941"/>
            <a:ext cx="10975657" cy="1625600"/>
          </a:xfrm>
        </p:spPr>
        <p:txBody>
          <a:bodyPr>
            <a:normAutofit/>
          </a:bodyPr>
          <a:lstStyle/>
          <a:p>
            <a:r>
              <a:rPr lang="cs-CZ" altLang="cs-CZ" sz="4800" b="1" dirty="0">
                <a:solidFill>
                  <a:srgbClr val="000099"/>
                </a:solidFill>
                <a:cs typeface="Arial" panose="020B0604020202020204" pitchFamily="34" charset="0"/>
              </a:rPr>
              <a:t>Zákon o spotřebních daních </a:t>
            </a:r>
          </a:p>
        </p:txBody>
      </p:sp>
      <p:sp>
        <p:nvSpPr>
          <p:cNvPr id="3" name="Zástupný symbol pro obsah 2"/>
          <p:cNvSpPr>
            <a:spLocks noGrp="1"/>
          </p:cNvSpPr>
          <p:nvPr>
            <p:ph sz="quarter" idx="1"/>
          </p:nvPr>
        </p:nvSpPr>
        <p:spPr>
          <a:xfrm>
            <a:off x="913011" y="2932541"/>
            <a:ext cx="11161239" cy="6626892"/>
          </a:xfrm>
        </p:spPr>
        <p:txBody>
          <a:bodyPr>
            <a:normAutofit fontScale="25000" lnSpcReduction="20000"/>
          </a:bodyPr>
          <a:lstStyle/>
          <a:p>
            <a:pPr marL="360000" indent="-360000" defTabSz="360000">
              <a:lnSpc>
                <a:spcPct val="130000"/>
              </a:lnSpc>
              <a:spcBef>
                <a:spcPts val="0"/>
              </a:spcBef>
              <a:buBlip>
                <a:blip r:embed="rId2"/>
              </a:buBlip>
              <a:defRPr/>
            </a:pPr>
            <a:r>
              <a:rPr lang="cs-CZ" sz="12800" dirty="0">
                <a:solidFill>
                  <a:srgbClr val="000099"/>
                </a:solidFill>
              </a:rPr>
              <a:t>§ 66 	Plátce daně </a:t>
            </a:r>
            <a:endParaRPr lang="cs-CZ" sz="12800" dirty="0" smtClean="0">
              <a:solidFill>
                <a:srgbClr val="000099"/>
              </a:solidFill>
            </a:endParaRPr>
          </a:p>
          <a:p>
            <a:pPr marL="0" indent="0" defTabSz="360000">
              <a:lnSpc>
                <a:spcPct val="130000"/>
              </a:lnSpc>
              <a:spcBef>
                <a:spcPts val="0"/>
              </a:spcBef>
              <a:buNone/>
              <a:defRPr/>
            </a:pPr>
            <a:r>
              <a:rPr lang="cs-CZ" sz="12800" dirty="0">
                <a:solidFill>
                  <a:srgbClr val="000099"/>
                </a:solidFill>
              </a:rPr>
              <a:t>	</a:t>
            </a:r>
            <a:r>
              <a:rPr lang="cs-CZ" sz="12800" dirty="0" smtClean="0">
                <a:solidFill>
                  <a:srgbClr val="000099"/>
                </a:solidFill>
              </a:rPr>
              <a:t>			</a:t>
            </a:r>
            <a:r>
              <a:rPr lang="cs-CZ" sz="12800" dirty="0" smtClean="0">
                <a:solidFill>
                  <a:srgbClr val="3333FF"/>
                </a:solidFill>
              </a:rPr>
              <a:t>Provozovatel </a:t>
            </a:r>
            <a:r>
              <a:rPr lang="cs-CZ" sz="12800" dirty="0">
                <a:solidFill>
                  <a:srgbClr val="3333FF"/>
                </a:solidFill>
              </a:rPr>
              <a:t>pěstitelské pálenice</a:t>
            </a:r>
          </a:p>
          <a:p>
            <a:pPr marL="457027" indent="-457027" defTabSz="360000">
              <a:lnSpc>
                <a:spcPct val="130000"/>
              </a:lnSpc>
              <a:spcBef>
                <a:spcPts val="0"/>
              </a:spcBef>
              <a:buBlip>
                <a:blip r:embed="rId2"/>
              </a:buBlip>
              <a:defRPr/>
            </a:pPr>
            <a:r>
              <a:rPr lang="cs-CZ" sz="12800" dirty="0">
                <a:solidFill>
                  <a:srgbClr val="000099"/>
                </a:solidFill>
              </a:rPr>
              <a:t>§ 67 	Předmět daně</a:t>
            </a:r>
          </a:p>
          <a:p>
            <a:pPr marL="0" indent="0" defTabSz="360000">
              <a:lnSpc>
                <a:spcPct val="130000"/>
              </a:lnSpc>
              <a:spcBef>
                <a:spcPts val="0"/>
              </a:spcBef>
              <a:buNone/>
              <a:defRPr/>
            </a:pPr>
            <a:r>
              <a:rPr lang="cs-CZ" sz="12800" dirty="0">
                <a:solidFill>
                  <a:srgbClr val="000099"/>
                </a:solidFill>
              </a:rPr>
              <a:t>	</a:t>
            </a:r>
            <a:r>
              <a:rPr lang="cs-CZ" sz="12800" dirty="0" smtClean="0">
                <a:solidFill>
                  <a:srgbClr val="000099"/>
                </a:solidFill>
              </a:rPr>
              <a:t>			</a:t>
            </a:r>
            <a:r>
              <a:rPr lang="cs-CZ" sz="12800" dirty="0" smtClean="0">
                <a:solidFill>
                  <a:srgbClr val="3333FF"/>
                </a:solidFill>
              </a:rPr>
              <a:t>Líh </a:t>
            </a:r>
            <a:r>
              <a:rPr lang="cs-CZ" sz="12800" dirty="0">
                <a:solidFill>
                  <a:srgbClr val="3333FF"/>
                </a:solidFill>
              </a:rPr>
              <a:t>obsažený v destilátech </a:t>
            </a:r>
            <a:r>
              <a:rPr lang="cs-CZ" sz="12800" dirty="0" smtClean="0">
                <a:solidFill>
                  <a:srgbClr val="3333FF"/>
                </a:solidFill>
              </a:rPr>
              <a:t>z pěstitelského </a:t>
            </a:r>
            <a:r>
              <a:rPr lang="cs-CZ" sz="12800" dirty="0">
                <a:solidFill>
                  <a:srgbClr val="3333FF"/>
                </a:solidFill>
              </a:rPr>
              <a:t>pálení	</a:t>
            </a:r>
            <a:endParaRPr lang="cs-CZ" sz="12800" dirty="0">
              <a:solidFill>
                <a:srgbClr val="000099"/>
              </a:solidFill>
            </a:endParaRPr>
          </a:p>
          <a:p>
            <a:pPr marL="457027" indent="-457027" defTabSz="360000">
              <a:lnSpc>
                <a:spcPct val="130000"/>
              </a:lnSpc>
              <a:spcBef>
                <a:spcPts val="0"/>
              </a:spcBef>
              <a:buBlip>
                <a:blip r:embed="rId2"/>
              </a:buBlip>
              <a:defRPr/>
            </a:pPr>
            <a:r>
              <a:rPr lang="cs-CZ" sz="12800" dirty="0">
                <a:solidFill>
                  <a:srgbClr val="000099"/>
                </a:solidFill>
              </a:rPr>
              <a:t>§ 68	Vznik povinnosti daň přiznat a zaplatit</a:t>
            </a:r>
          </a:p>
          <a:p>
            <a:pPr marL="0" lvl="1" indent="0" defTabSz="360000">
              <a:lnSpc>
                <a:spcPct val="130000"/>
              </a:lnSpc>
              <a:spcBef>
                <a:spcPts val="0"/>
              </a:spcBef>
              <a:buNone/>
              <a:defRPr/>
            </a:pPr>
            <a:r>
              <a:rPr lang="cs-CZ" sz="12800" dirty="0">
                <a:solidFill>
                  <a:srgbClr val="000099"/>
                </a:solidFill>
              </a:rPr>
              <a:t>	</a:t>
            </a:r>
            <a:r>
              <a:rPr lang="cs-CZ" sz="12800" dirty="0" smtClean="0">
                <a:solidFill>
                  <a:srgbClr val="000099"/>
                </a:solidFill>
              </a:rPr>
              <a:t>			</a:t>
            </a:r>
            <a:r>
              <a:rPr lang="cs-CZ" sz="12800" dirty="0" smtClean="0">
                <a:solidFill>
                  <a:srgbClr val="3333FF"/>
                </a:solidFill>
              </a:rPr>
              <a:t>Výrobou </a:t>
            </a:r>
            <a:r>
              <a:rPr lang="cs-CZ" sz="12800" dirty="0">
                <a:solidFill>
                  <a:srgbClr val="3333FF"/>
                </a:solidFill>
              </a:rPr>
              <a:t>– líh proteče měřidlem</a:t>
            </a:r>
          </a:p>
          <a:p>
            <a:pPr marL="457027" indent="-457027" defTabSz="360000">
              <a:lnSpc>
                <a:spcPct val="130000"/>
              </a:lnSpc>
              <a:spcBef>
                <a:spcPts val="0"/>
              </a:spcBef>
              <a:buBlip>
                <a:blip r:embed="rId2"/>
              </a:buBlip>
              <a:defRPr/>
            </a:pPr>
            <a:r>
              <a:rPr lang="cs-CZ" sz="12800" dirty="0">
                <a:solidFill>
                  <a:srgbClr val="000099"/>
                </a:solidFill>
              </a:rPr>
              <a:t>§ 69	Základ daně</a:t>
            </a:r>
          </a:p>
          <a:p>
            <a:pPr marL="0" indent="0" defTabSz="360000">
              <a:lnSpc>
                <a:spcPct val="130000"/>
              </a:lnSpc>
              <a:spcBef>
                <a:spcPts val="0"/>
              </a:spcBef>
              <a:buNone/>
              <a:defRPr/>
            </a:pPr>
            <a:r>
              <a:rPr lang="cs-CZ" sz="12800" dirty="0">
                <a:solidFill>
                  <a:srgbClr val="000099"/>
                </a:solidFill>
              </a:rPr>
              <a:t>	</a:t>
            </a:r>
            <a:r>
              <a:rPr lang="cs-CZ" sz="12800" dirty="0" smtClean="0">
                <a:solidFill>
                  <a:srgbClr val="000099"/>
                </a:solidFill>
              </a:rPr>
              <a:t>			</a:t>
            </a:r>
            <a:r>
              <a:rPr lang="cs-CZ" sz="12800" dirty="0" smtClean="0">
                <a:solidFill>
                  <a:srgbClr val="3333FF"/>
                </a:solidFill>
              </a:rPr>
              <a:t>Množství </a:t>
            </a:r>
            <a:r>
              <a:rPr lang="cs-CZ" sz="12800" dirty="0">
                <a:solidFill>
                  <a:srgbClr val="3333FF"/>
                </a:solidFill>
              </a:rPr>
              <a:t>lihu vyjádřené v hl etanolu při </a:t>
            </a:r>
            <a:r>
              <a:rPr lang="cs-CZ" sz="12800" dirty="0" smtClean="0">
                <a:solidFill>
                  <a:srgbClr val="3333FF"/>
                </a:solidFill>
              </a:rPr>
              <a:t>teplotě </a:t>
            </a:r>
            <a:r>
              <a:rPr lang="cs-CZ" sz="12800" dirty="0">
                <a:solidFill>
                  <a:srgbClr val="3333FF"/>
                </a:solidFill>
              </a:rPr>
              <a:t>20° C </a:t>
            </a:r>
            <a:r>
              <a:rPr lang="cs-CZ" sz="12800" dirty="0" smtClean="0">
                <a:solidFill>
                  <a:srgbClr val="3333FF"/>
                </a:solidFill>
              </a:rPr>
              <a:t>   					zaokrouhlené </a:t>
            </a:r>
            <a:r>
              <a:rPr lang="cs-CZ" sz="12800" dirty="0">
                <a:solidFill>
                  <a:srgbClr val="3333FF"/>
                </a:solidFill>
              </a:rPr>
              <a:t>na dvě desetinná místa.</a:t>
            </a:r>
          </a:p>
          <a:p>
            <a:pPr marL="457027" indent="-457027" defTabSz="360000">
              <a:lnSpc>
                <a:spcPct val="130000"/>
              </a:lnSpc>
              <a:spcBef>
                <a:spcPts val="0"/>
              </a:spcBef>
              <a:buBlip>
                <a:blip r:embed="rId2"/>
              </a:buBlip>
              <a:defRPr/>
            </a:pPr>
            <a:r>
              <a:rPr lang="cs-CZ" sz="12800" dirty="0">
                <a:solidFill>
                  <a:srgbClr val="000099"/>
                </a:solidFill>
              </a:rPr>
              <a:t>§ 70 	Sazby daně</a:t>
            </a:r>
          </a:p>
          <a:p>
            <a:pPr marL="0" lvl="1" indent="0" defTabSz="360000">
              <a:lnSpc>
                <a:spcPct val="130000"/>
              </a:lnSpc>
              <a:spcBef>
                <a:spcPts val="0"/>
              </a:spcBef>
              <a:buNone/>
              <a:defRPr/>
            </a:pPr>
            <a:r>
              <a:rPr lang="cs-CZ" sz="12800" dirty="0">
                <a:solidFill>
                  <a:srgbClr val="000099"/>
                </a:solidFill>
              </a:rPr>
              <a:t>	</a:t>
            </a:r>
            <a:r>
              <a:rPr lang="cs-CZ" sz="12800" dirty="0" smtClean="0">
                <a:solidFill>
                  <a:srgbClr val="000099"/>
                </a:solidFill>
              </a:rPr>
              <a:t>			</a:t>
            </a:r>
            <a:r>
              <a:rPr lang="cs-CZ" sz="12800" dirty="0" smtClean="0">
                <a:solidFill>
                  <a:srgbClr val="3333FF"/>
                </a:solidFill>
              </a:rPr>
              <a:t>Základní </a:t>
            </a:r>
            <a:r>
              <a:rPr lang="cs-CZ" sz="12800" dirty="0">
                <a:solidFill>
                  <a:srgbClr val="3333FF"/>
                </a:solidFill>
              </a:rPr>
              <a:t>a snížená</a:t>
            </a:r>
          </a:p>
          <a:p>
            <a:pPr marL="1545592" lvl="2" indent="-813024" algn="just">
              <a:lnSpc>
                <a:spcPct val="80000"/>
              </a:lnSpc>
              <a:buNone/>
              <a:defRPr/>
            </a:pPr>
            <a:r>
              <a:rPr lang="cs-CZ" dirty="0" smtClean="0"/>
              <a:t>    </a:t>
            </a:r>
            <a:endParaRPr lang="cs-CZ" dirty="0"/>
          </a:p>
        </p:txBody>
      </p:sp>
      <p:sp>
        <p:nvSpPr>
          <p:cNvPr id="16388"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FE528FA8-FDE3-4FBF-93D0-6285095A1CA9}" type="slidenum">
              <a:rPr lang="cs-CZ" altLang="cs-CZ" sz="1867">
                <a:solidFill>
                  <a:srgbClr val="FFFFFF"/>
                </a:solidFill>
                <a:latin typeface="Franklin Gothic Medium" panose="020B0603020102020204" pitchFamily="34" charset="0"/>
              </a:rPr>
              <a:pPr>
                <a:spcBef>
                  <a:spcPct val="0"/>
                </a:spcBef>
                <a:buClrTx/>
                <a:buSzTx/>
                <a:buFontTx/>
                <a:buNone/>
              </a:pPr>
              <a:t>7</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913011" y="1206411"/>
            <a:ext cx="10975657" cy="1625600"/>
          </a:xfrm>
        </p:spPr>
        <p:txBody>
          <a:bodyPr>
            <a:normAutofit/>
          </a:bodyPr>
          <a:lstStyle/>
          <a:p>
            <a:r>
              <a:rPr lang="cs-CZ" altLang="cs-CZ" sz="4800" b="1" dirty="0">
                <a:solidFill>
                  <a:srgbClr val="000099"/>
                </a:solidFill>
                <a:cs typeface="Arial" panose="020B0604020202020204" pitchFamily="34" charset="0"/>
              </a:rPr>
              <a:t>Zákon o spotřebních daních </a:t>
            </a:r>
          </a:p>
        </p:txBody>
      </p:sp>
      <p:sp>
        <p:nvSpPr>
          <p:cNvPr id="3" name="Zástupný symbol pro obsah 2"/>
          <p:cNvSpPr>
            <a:spLocks noGrp="1"/>
          </p:cNvSpPr>
          <p:nvPr>
            <p:ph sz="quarter" idx="1"/>
          </p:nvPr>
        </p:nvSpPr>
        <p:spPr>
          <a:xfrm>
            <a:off x="828754" y="3126708"/>
            <a:ext cx="10537668" cy="6626892"/>
          </a:xfrm>
        </p:spPr>
        <p:txBody>
          <a:bodyPr>
            <a:noAutofit/>
          </a:bodyPr>
          <a:lstStyle/>
          <a:p>
            <a:pPr marL="457027" indent="-457027" defTabSz="360000">
              <a:lnSpc>
                <a:spcPct val="110000"/>
              </a:lnSpc>
              <a:spcBef>
                <a:spcPts val="0"/>
              </a:spcBef>
              <a:buBlip>
                <a:blip r:embed="rId2"/>
              </a:buBlip>
              <a:defRPr/>
            </a:pPr>
            <a:r>
              <a:rPr lang="cs-CZ" sz="3000" dirty="0">
                <a:solidFill>
                  <a:srgbClr val="000099"/>
                </a:solidFill>
              </a:rPr>
              <a:t>§ 71 </a:t>
            </a:r>
            <a:r>
              <a:rPr lang="cs-CZ" sz="3000" dirty="0" smtClean="0">
                <a:solidFill>
                  <a:srgbClr val="000099"/>
                </a:solidFill>
              </a:rPr>
              <a:t>	Osvobození </a:t>
            </a:r>
            <a:r>
              <a:rPr lang="cs-CZ" sz="3000" dirty="0">
                <a:solidFill>
                  <a:srgbClr val="000099"/>
                </a:solidFill>
              </a:rPr>
              <a:t>od daně </a:t>
            </a:r>
          </a:p>
          <a:p>
            <a:pPr marL="0" indent="0" defTabSz="360000">
              <a:lnSpc>
                <a:spcPct val="110000"/>
              </a:lnSpc>
              <a:spcBef>
                <a:spcPts val="0"/>
              </a:spcBef>
              <a:buNone/>
              <a:defRPr/>
            </a:pPr>
            <a:r>
              <a:rPr lang="cs-CZ" sz="3000" dirty="0">
                <a:solidFill>
                  <a:srgbClr val="000099"/>
                </a:solidFill>
              </a:rPr>
              <a:t>	</a:t>
            </a:r>
            <a:r>
              <a:rPr lang="cs-CZ" sz="3000" dirty="0" smtClean="0">
                <a:solidFill>
                  <a:srgbClr val="000099"/>
                </a:solidFill>
              </a:rPr>
              <a:t>			</a:t>
            </a:r>
            <a:r>
              <a:rPr lang="cs-CZ" sz="3000" dirty="0" smtClean="0">
                <a:solidFill>
                  <a:srgbClr val="3333FF"/>
                </a:solidFill>
              </a:rPr>
              <a:t>Likvidace </a:t>
            </a:r>
            <a:r>
              <a:rPr lang="cs-CZ" sz="3000" dirty="0">
                <a:solidFill>
                  <a:srgbClr val="3333FF"/>
                </a:solidFill>
              </a:rPr>
              <a:t>úkapů a dokapů</a:t>
            </a:r>
          </a:p>
          <a:p>
            <a:pPr marL="457027" indent="-457027" defTabSz="360000">
              <a:lnSpc>
                <a:spcPct val="110000"/>
              </a:lnSpc>
              <a:spcBef>
                <a:spcPts val="0"/>
              </a:spcBef>
              <a:buBlip>
                <a:blip r:embed="rId2"/>
              </a:buBlip>
              <a:defRPr/>
            </a:pPr>
            <a:r>
              <a:rPr lang="cs-CZ" sz="3000" dirty="0">
                <a:solidFill>
                  <a:srgbClr val="000099"/>
                </a:solidFill>
              </a:rPr>
              <a:t>§ 74 	Prokázání zdanění</a:t>
            </a:r>
          </a:p>
          <a:p>
            <a:pPr marL="0" indent="0" defTabSz="360000">
              <a:lnSpc>
                <a:spcPct val="110000"/>
              </a:lnSpc>
              <a:spcBef>
                <a:spcPts val="0"/>
              </a:spcBef>
              <a:buNone/>
              <a:defRPr/>
            </a:pPr>
            <a:r>
              <a:rPr lang="cs-CZ" sz="3000" dirty="0">
                <a:solidFill>
                  <a:srgbClr val="000099"/>
                </a:solidFill>
              </a:rPr>
              <a:t>	</a:t>
            </a:r>
            <a:r>
              <a:rPr lang="cs-CZ" sz="3000" dirty="0" smtClean="0">
                <a:solidFill>
                  <a:srgbClr val="000099"/>
                </a:solidFill>
              </a:rPr>
              <a:t>			</a:t>
            </a:r>
            <a:r>
              <a:rPr lang="cs-CZ" sz="3000" dirty="0" smtClean="0">
                <a:solidFill>
                  <a:srgbClr val="3333FF"/>
                </a:solidFill>
              </a:rPr>
              <a:t>Daňový </a:t>
            </a:r>
            <a:r>
              <a:rPr lang="cs-CZ" sz="3000" dirty="0">
                <a:solidFill>
                  <a:srgbClr val="3333FF"/>
                </a:solidFill>
              </a:rPr>
              <a:t>doklad dle § 5</a:t>
            </a:r>
            <a:r>
              <a:rPr lang="cs-CZ" sz="3000" dirty="0">
                <a:solidFill>
                  <a:srgbClr val="000099"/>
                </a:solidFill>
              </a:rPr>
              <a:t>	</a:t>
            </a:r>
          </a:p>
          <a:p>
            <a:pPr marL="457027" indent="-457027" defTabSz="360000">
              <a:lnSpc>
                <a:spcPct val="110000"/>
              </a:lnSpc>
              <a:spcBef>
                <a:spcPts val="0"/>
              </a:spcBef>
              <a:buBlip>
                <a:blip r:embed="rId2"/>
              </a:buBlip>
              <a:defRPr/>
            </a:pPr>
            <a:r>
              <a:rPr lang="cs-CZ" sz="3000" dirty="0">
                <a:solidFill>
                  <a:srgbClr val="000099"/>
                </a:solidFill>
              </a:rPr>
              <a:t>§ 76	Daňové </a:t>
            </a:r>
            <a:r>
              <a:rPr lang="cs-CZ" sz="3000" dirty="0" smtClean="0">
                <a:solidFill>
                  <a:srgbClr val="000099"/>
                </a:solidFill>
              </a:rPr>
              <a:t>přiznání</a:t>
            </a:r>
            <a:r>
              <a:rPr lang="cs-CZ" sz="3000" dirty="0">
                <a:solidFill>
                  <a:srgbClr val="000099"/>
                </a:solidFill>
              </a:rPr>
              <a:t>		</a:t>
            </a:r>
            <a:endParaRPr lang="cs-CZ" sz="3000" dirty="0" smtClean="0">
              <a:solidFill>
                <a:srgbClr val="000099"/>
              </a:solidFill>
            </a:endParaRPr>
          </a:p>
          <a:p>
            <a:pPr marL="0" indent="0" defTabSz="360000">
              <a:lnSpc>
                <a:spcPct val="110000"/>
              </a:lnSpc>
              <a:spcBef>
                <a:spcPts val="0"/>
              </a:spcBef>
              <a:buNone/>
              <a:defRPr/>
            </a:pPr>
            <a:r>
              <a:rPr lang="cs-CZ" sz="3000" dirty="0">
                <a:solidFill>
                  <a:srgbClr val="000099"/>
                </a:solidFill>
              </a:rPr>
              <a:t>	</a:t>
            </a:r>
            <a:r>
              <a:rPr lang="cs-CZ" sz="3000" dirty="0" smtClean="0">
                <a:solidFill>
                  <a:srgbClr val="000099"/>
                </a:solidFill>
              </a:rPr>
              <a:t>			</a:t>
            </a:r>
            <a:r>
              <a:rPr lang="cs-CZ" sz="3000" dirty="0" smtClean="0">
                <a:solidFill>
                  <a:srgbClr val="3333FF"/>
                </a:solidFill>
              </a:rPr>
              <a:t>Podává </a:t>
            </a:r>
            <a:r>
              <a:rPr lang="cs-CZ" sz="3000" dirty="0">
                <a:solidFill>
                  <a:srgbClr val="3333FF"/>
                </a:solidFill>
              </a:rPr>
              <a:t>se do 25. dne po skončení 	</a:t>
            </a:r>
            <a:r>
              <a:rPr lang="cs-CZ" sz="3000" dirty="0" smtClean="0">
                <a:solidFill>
                  <a:srgbClr val="3333FF"/>
                </a:solidFill>
              </a:rPr>
              <a:t>zdaňovacího </a:t>
            </a:r>
            <a:r>
              <a:rPr lang="cs-CZ" sz="3000" dirty="0">
                <a:solidFill>
                  <a:srgbClr val="3333FF"/>
                </a:solidFill>
              </a:rPr>
              <a:t>období, </a:t>
            </a:r>
            <a:r>
              <a:rPr lang="cs-CZ" sz="3000" dirty="0" smtClean="0">
                <a:solidFill>
                  <a:srgbClr val="3333FF"/>
                </a:solidFill>
              </a:rPr>
              <a:t>				ve </a:t>
            </a:r>
            <a:r>
              <a:rPr lang="cs-CZ" sz="3000" dirty="0">
                <a:solidFill>
                  <a:srgbClr val="3333FF"/>
                </a:solidFill>
              </a:rPr>
              <a:t>které daňová </a:t>
            </a:r>
            <a:r>
              <a:rPr lang="cs-CZ" sz="3000" dirty="0" smtClean="0">
                <a:solidFill>
                  <a:srgbClr val="3333FF"/>
                </a:solidFill>
              </a:rPr>
              <a:t>povinnost </a:t>
            </a:r>
            <a:r>
              <a:rPr lang="cs-CZ" sz="3000" dirty="0">
                <a:solidFill>
                  <a:srgbClr val="3333FF"/>
                </a:solidFill>
              </a:rPr>
              <a:t>vznikla, splatnost 55 dnů po 	</a:t>
            </a:r>
            <a:r>
              <a:rPr lang="cs-CZ" sz="3000" dirty="0" smtClean="0">
                <a:solidFill>
                  <a:srgbClr val="3333FF"/>
                </a:solidFill>
              </a:rPr>
              <a:t>				skončení </a:t>
            </a:r>
            <a:r>
              <a:rPr lang="cs-CZ" sz="3000" dirty="0">
                <a:solidFill>
                  <a:srgbClr val="3333FF"/>
                </a:solidFill>
              </a:rPr>
              <a:t>zdaňovacího období</a:t>
            </a:r>
          </a:p>
          <a:p>
            <a:pPr marL="457027" indent="-457027" defTabSz="360000">
              <a:lnSpc>
                <a:spcPct val="110000"/>
              </a:lnSpc>
              <a:spcBef>
                <a:spcPts val="0"/>
              </a:spcBef>
              <a:buBlip>
                <a:blip r:embed="rId2"/>
              </a:buBlip>
              <a:defRPr/>
            </a:pPr>
            <a:r>
              <a:rPr lang="cs-CZ" sz="3000" dirty="0">
                <a:solidFill>
                  <a:srgbClr val="000099"/>
                </a:solidFill>
              </a:rPr>
              <a:t>§ 78 	Omezení režimu </a:t>
            </a:r>
            <a:r>
              <a:rPr lang="cs-CZ" sz="3000" dirty="0" smtClean="0">
                <a:solidFill>
                  <a:srgbClr val="000099"/>
                </a:solidFill>
              </a:rPr>
              <a:t>podmíněného osvobození </a:t>
            </a:r>
            <a:r>
              <a:rPr lang="cs-CZ" sz="3000" dirty="0">
                <a:solidFill>
                  <a:srgbClr val="000099"/>
                </a:solidFill>
              </a:rPr>
              <a:t>od </a:t>
            </a:r>
            <a:r>
              <a:rPr lang="cs-CZ" sz="3000" dirty="0" smtClean="0">
                <a:solidFill>
                  <a:srgbClr val="000099"/>
                </a:solidFill>
              </a:rPr>
              <a:t>daně</a:t>
            </a:r>
            <a:endParaRPr lang="cs-CZ" sz="3000" dirty="0">
              <a:solidFill>
                <a:srgbClr val="000099"/>
              </a:solidFill>
            </a:endParaRPr>
          </a:p>
          <a:p>
            <a:pPr marL="0" indent="0" defTabSz="360000">
              <a:lnSpc>
                <a:spcPct val="110000"/>
              </a:lnSpc>
              <a:spcBef>
                <a:spcPts val="0"/>
              </a:spcBef>
              <a:buNone/>
              <a:defRPr/>
            </a:pPr>
            <a:r>
              <a:rPr lang="cs-CZ" sz="3000" dirty="0">
                <a:solidFill>
                  <a:srgbClr val="000099"/>
                </a:solidFill>
              </a:rPr>
              <a:t>	</a:t>
            </a:r>
            <a:r>
              <a:rPr lang="cs-CZ" sz="3000" dirty="0" smtClean="0">
                <a:solidFill>
                  <a:srgbClr val="000099"/>
                </a:solidFill>
              </a:rPr>
              <a:t>			</a:t>
            </a:r>
            <a:r>
              <a:rPr lang="cs-CZ" sz="3000" dirty="0" smtClean="0">
                <a:solidFill>
                  <a:srgbClr val="3333FF"/>
                </a:solidFill>
              </a:rPr>
              <a:t>Pěstitelská </a:t>
            </a:r>
            <a:r>
              <a:rPr lang="cs-CZ" sz="3000" dirty="0">
                <a:solidFill>
                  <a:srgbClr val="3333FF"/>
                </a:solidFill>
              </a:rPr>
              <a:t>pálenice nemůže </a:t>
            </a:r>
            <a:r>
              <a:rPr lang="cs-CZ" sz="3000" dirty="0" smtClean="0">
                <a:solidFill>
                  <a:srgbClr val="3333FF"/>
                </a:solidFill>
              </a:rPr>
              <a:t>být daňovým	skladem</a:t>
            </a:r>
            <a:r>
              <a:rPr lang="cs-CZ" sz="3000" dirty="0" smtClean="0">
                <a:solidFill>
                  <a:srgbClr val="000099"/>
                </a:solidFill>
              </a:rPr>
              <a:t> </a:t>
            </a:r>
            <a:endParaRPr lang="cs-CZ" sz="3000" dirty="0">
              <a:solidFill>
                <a:srgbClr val="000099"/>
              </a:solidFill>
            </a:endParaRPr>
          </a:p>
        </p:txBody>
      </p:sp>
      <p:sp>
        <p:nvSpPr>
          <p:cNvPr id="17412"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60A83B13-5BBB-4765-970A-FB70B84B248C}" type="slidenum">
              <a:rPr lang="cs-CZ" altLang="cs-CZ" sz="1867">
                <a:solidFill>
                  <a:srgbClr val="FFFFFF"/>
                </a:solidFill>
                <a:latin typeface="Franklin Gothic Medium" panose="020B0603020102020204" pitchFamily="34" charset="0"/>
              </a:rPr>
              <a:pPr>
                <a:spcBef>
                  <a:spcPct val="0"/>
                </a:spcBef>
                <a:buClrTx/>
                <a:buSzTx/>
                <a:buFontTx/>
                <a:buNone/>
              </a:pPr>
              <a:t>8</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480963" y="1581728"/>
            <a:ext cx="10975657" cy="1625600"/>
          </a:xfrm>
        </p:spPr>
        <p:txBody>
          <a:bodyPr>
            <a:normAutofit/>
          </a:bodyPr>
          <a:lstStyle/>
          <a:p>
            <a:r>
              <a:rPr lang="cs-CZ" altLang="cs-CZ" sz="4800" b="1" dirty="0">
                <a:solidFill>
                  <a:srgbClr val="000099"/>
                </a:solidFill>
                <a:cs typeface="Arial" panose="020B0604020202020204" pitchFamily="34" charset="0"/>
              </a:rPr>
              <a:t>Zákon o lihu </a:t>
            </a:r>
          </a:p>
        </p:txBody>
      </p:sp>
      <p:sp>
        <p:nvSpPr>
          <p:cNvPr id="3" name="Zástupný symbol pro obsah 2"/>
          <p:cNvSpPr>
            <a:spLocks noGrp="1"/>
          </p:cNvSpPr>
          <p:nvPr>
            <p:ph sz="quarter" idx="1"/>
          </p:nvPr>
        </p:nvSpPr>
        <p:spPr>
          <a:xfrm>
            <a:off x="508249" y="3054210"/>
            <a:ext cx="11085399" cy="6097588"/>
          </a:xfrm>
        </p:spPr>
        <p:txBody>
          <a:bodyPr>
            <a:normAutofit/>
          </a:bodyPr>
          <a:lstStyle/>
          <a:p>
            <a:pPr marL="457027" lvl="4" indent="-457027" defTabSz="2789559">
              <a:lnSpc>
                <a:spcPct val="130000"/>
              </a:lnSpc>
              <a:spcBef>
                <a:spcPts val="0"/>
              </a:spcBef>
              <a:buClr>
                <a:schemeClr val="accent1"/>
              </a:buClr>
              <a:buSzPct val="85000"/>
              <a:buBlip>
                <a:blip r:embed="rId2"/>
              </a:buBlip>
              <a:defRPr/>
            </a:pPr>
            <a:r>
              <a:rPr lang="cs-CZ" sz="3200" dirty="0">
                <a:solidFill>
                  <a:srgbClr val="000099"/>
                </a:solidFill>
              </a:rPr>
              <a:t>§ 2	Vymezení pojmů</a:t>
            </a:r>
          </a:p>
          <a:p>
            <a:pPr marL="0" lvl="4" indent="0" defTabSz="2789559">
              <a:lnSpc>
                <a:spcPct val="130000"/>
              </a:lnSpc>
              <a:spcBef>
                <a:spcPts val="0"/>
              </a:spcBef>
              <a:spcAft>
                <a:spcPts val="800"/>
              </a:spcAft>
              <a:buNone/>
              <a:defRPr/>
            </a:pPr>
            <a:r>
              <a:rPr lang="cs-CZ" sz="3200" dirty="0">
                <a:solidFill>
                  <a:srgbClr val="000099"/>
                </a:solidFill>
              </a:rPr>
              <a:t>  	</a:t>
            </a:r>
            <a:r>
              <a:rPr lang="cs-CZ" sz="3200" dirty="0">
                <a:solidFill>
                  <a:srgbClr val="3333FF"/>
                </a:solidFill>
              </a:rPr>
              <a:t>Osoba pěstitele – pozemky se musí 	nacházet </a:t>
            </a:r>
            <a:r>
              <a:rPr lang="cs-CZ" sz="3200" dirty="0" smtClean="0">
                <a:solidFill>
                  <a:srgbClr val="3333FF"/>
                </a:solidFill>
              </a:rPr>
              <a:t>na </a:t>
            </a:r>
            <a:r>
              <a:rPr lang="cs-CZ" sz="3200" dirty="0">
                <a:solidFill>
                  <a:srgbClr val="3333FF"/>
                </a:solidFill>
              </a:rPr>
              <a:t>území České republiky</a:t>
            </a:r>
          </a:p>
          <a:p>
            <a:pPr marL="457027" lvl="4" indent="-457027" defTabSz="2789559">
              <a:lnSpc>
                <a:spcPct val="130000"/>
              </a:lnSpc>
              <a:spcBef>
                <a:spcPts val="0"/>
              </a:spcBef>
              <a:buClr>
                <a:schemeClr val="accent1"/>
              </a:buClr>
              <a:buSzPct val="85000"/>
              <a:buFont typeface="Arial" pitchFamily="34" charset="0"/>
              <a:buBlip>
                <a:blip r:embed="rId2"/>
              </a:buBlip>
              <a:defRPr/>
            </a:pPr>
            <a:r>
              <a:rPr lang="cs-CZ" sz="3200" dirty="0">
                <a:solidFill>
                  <a:srgbClr val="000099"/>
                </a:solidFill>
              </a:rPr>
              <a:t>§ 4	Pěstitelské </a:t>
            </a:r>
            <a:r>
              <a:rPr lang="cs-CZ" sz="3200" dirty="0" smtClean="0">
                <a:solidFill>
                  <a:srgbClr val="000099"/>
                </a:solidFill>
              </a:rPr>
              <a:t>pálení</a:t>
            </a:r>
          </a:p>
          <a:p>
            <a:pPr marL="0" lvl="4" indent="0" defTabSz="2789559">
              <a:lnSpc>
                <a:spcPct val="130000"/>
              </a:lnSpc>
              <a:spcBef>
                <a:spcPts val="0"/>
              </a:spcBef>
              <a:buClr>
                <a:schemeClr val="accent1"/>
              </a:buClr>
              <a:buSzPct val="85000"/>
              <a:buNone/>
              <a:defRPr/>
            </a:pPr>
            <a:r>
              <a:rPr lang="cs-CZ" sz="3200" dirty="0">
                <a:solidFill>
                  <a:srgbClr val="000099"/>
                </a:solidFill>
              </a:rPr>
              <a:t>	</a:t>
            </a:r>
            <a:r>
              <a:rPr lang="cs-CZ" sz="3200" dirty="0" smtClean="0">
                <a:solidFill>
                  <a:srgbClr val="3333FF"/>
                </a:solidFill>
              </a:rPr>
              <a:t>viz </a:t>
            </a:r>
            <a:r>
              <a:rPr lang="cs-CZ" sz="3200" dirty="0">
                <a:solidFill>
                  <a:srgbClr val="3333FF"/>
                </a:solidFill>
              </a:rPr>
              <a:t>dále</a:t>
            </a:r>
          </a:p>
          <a:p>
            <a:pPr marL="457027" lvl="4" indent="-457027" defTabSz="2789559">
              <a:lnSpc>
                <a:spcPct val="130000"/>
              </a:lnSpc>
              <a:spcBef>
                <a:spcPts val="0"/>
              </a:spcBef>
              <a:buClr>
                <a:schemeClr val="accent1"/>
              </a:buClr>
              <a:buSzPct val="85000"/>
              <a:buFont typeface="Arial" pitchFamily="34" charset="0"/>
              <a:buBlip>
                <a:blip r:embed="rId2"/>
              </a:buBlip>
              <a:defRPr/>
            </a:pPr>
            <a:r>
              <a:rPr lang="cs-CZ" sz="3200" dirty="0">
                <a:solidFill>
                  <a:srgbClr val="000099"/>
                </a:solidFill>
              </a:rPr>
              <a:t>§ 17a násl. 	</a:t>
            </a:r>
            <a:r>
              <a:rPr lang="cs-CZ" sz="3200" dirty="0" smtClean="0">
                <a:solidFill>
                  <a:srgbClr val="000099"/>
                </a:solidFill>
              </a:rPr>
              <a:t>Přestupky</a:t>
            </a:r>
            <a:r>
              <a:rPr lang="cs-CZ" sz="3200" dirty="0">
                <a:solidFill>
                  <a:srgbClr val="000099"/>
                </a:solidFill>
              </a:rPr>
              <a:t>			</a:t>
            </a:r>
            <a:r>
              <a:rPr lang="cs-CZ" sz="3200" dirty="0">
                <a:solidFill>
                  <a:srgbClr val="3333FF"/>
                </a:solidFill>
              </a:rPr>
              <a:t>Navazují na povinnosti, zákazy a </a:t>
            </a:r>
            <a:r>
              <a:rPr lang="cs-CZ" sz="3200" dirty="0" smtClean="0">
                <a:solidFill>
                  <a:srgbClr val="3333FF"/>
                </a:solidFill>
              </a:rPr>
              <a:t>omezení</a:t>
            </a:r>
            <a:endParaRPr lang="cs-CZ" sz="3200" dirty="0">
              <a:solidFill>
                <a:srgbClr val="3333FF"/>
              </a:solidFill>
            </a:endParaRPr>
          </a:p>
        </p:txBody>
      </p:sp>
      <p:sp>
        <p:nvSpPr>
          <p:cNvPr id="18436" name="Zástupný symbol pro číslo snímku 4"/>
          <p:cNvSpPr>
            <a:spLocks noGrp="1"/>
          </p:cNvSpPr>
          <p:nvPr>
            <p:ph type="sldNum" sz="quarter" idx="11"/>
          </p:nvPr>
        </p:nvSpPr>
        <p:spPr bwMode="auto">
          <a:extLst>
            <a:ext uri="{91240B29-F687-4F45-9708-019B960494DF}">
              <a14:hiddenLine xmlns:a14="http://schemas.microsoft.com/office/drawing/2010/main" w="9525">
                <a:solidFill>
                  <a:srgbClr val="000000"/>
                </a:solidFill>
                <a:round/>
                <a:headEnd/>
                <a:tailEnd/>
              </a14:hiddenLine>
            </a:ext>
          </a:extLst>
        </p:spPr>
        <p:txBody>
          <a:bodyPr/>
          <a:lstStyle>
            <a:lvl1pPr>
              <a:spcBef>
                <a:spcPts val="767"/>
              </a:spcBef>
              <a:buClr>
                <a:schemeClr val="accent1"/>
              </a:buClr>
              <a:buSzPct val="85000"/>
              <a:buFont typeface="Wingdings 2" panose="05020102010507070707" pitchFamily="18" charset="2"/>
              <a:buChar char=""/>
              <a:defRPr sz="3468">
                <a:solidFill>
                  <a:schemeClr val="tx1"/>
                </a:solidFill>
                <a:latin typeface="Franklin Gothic Book" panose="020B0503020102020204" pitchFamily="34" charset="0"/>
              </a:defRPr>
            </a:lvl1pPr>
            <a:lvl2pPr marL="990872" indent="-381105">
              <a:spcBef>
                <a:spcPts val="500"/>
              </a:spcBef>
              <a:buClr>
                <a:schemeClr val="accent2"/>
              </a:buClr>
              <a:buSzPct val="85000"/>
              <a:buFont typeface="Wingdings 2" panose="05020102010507070707" pitchFamily="18" charset="2"/>
              <a:buChar char=""/>
              <a:defRPr sz="3201">
                <a:solidFill>
                  <a:schemeClr val="tx1"/>
                </a:solidFill>
                <a:latin typeface="Franklin Gothic Book" panose="020B0503020102020204" pitchFamily="34" charset="0"/>
              </a:defRPr>
            </a:lvl2pPr>
            <a:lvl3pPr marL="1524419" indent="-304884">
              <a:spcBef>
                <a:spcPts val="500"/>
              </a:spcBef>
              <a:buClr>
                <a:srgbClr val="E6B1AB"/>
              </a:buClr>
              <a:buSzPct val="85000"/>
              <a:buFont typeface="Wingdings 2" panose="05020102010507070707" pitchFamily="18" charset="2"/>
              <a:buChar char=""/>
              <a:defRPr sz="2667">
                <a:solidFill>
                  <a:schemeClr val="tx1"/>
                </a:solidFill>
                <a:latin typeface="Franklin Gothic Book" panose="020B0503020102020204" pitchFamily="34" charset="0"/>
              </a:defRPr>
            </a:lvl3pPr>
            <a:lvl4pPr marL="2134187" indent="-304884">
              <a:spcBef>
                <a:spcPts val="500"/>
              </a:spcBef>
              <a:buClr>
                <a:srgbClr val="A28E6A"/>
              </a:buClr>
              <a:buSzPct val="80000"/>
              <a:buFont typeface="Wingdings 2" panose="05020102010507070707" pitchFamily="18" charset="2"/>
              <a:buChar char=""/>
              <a:defRPr sz="2667">
                <a:solidFill>
                  <a:schemeClr val="tx1"/>
                </a:solidFill>
                <a:latin typeface="Franklin Gothic Book" panose="020B0503020102020204" pitchFamily="34" charset="0"/>
              </a:defRPr>
            </a:lvl4pPr>
            <a:lvl5pPr marL="2743954" indent="-304884">
              <a:spcBef>
                <a:spcPts val="500"/>
              </a:spcBef>
              <a:buClr>
                <a:srgbClr val="A28E6A"/>
              </a:buClr>
              <a:buChar char="o"/>
              <a:defRPr sz="2667">
                <a:solidFill>
                  <a:schemeClr val="tx1"/>
                </a:solidFill>
                <a:latin typeface="Franklin Gothic Book" panose="020B0503020102020204" pitchFamily="34" charset="0"/>
              </a:defRPr>
            </a:lvl5pPr>
            <a:lvl6pPr marL="3353722"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6pPr>
            <a:lvl7pPr marL="3963490"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7pPr>
            <a:lvl8pPr marL="4573257"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8pPr>
            <a:lvl9pPr marL="5183025" indent="-304884" eaLnBrk="0" fontAlgn="base" hangingPunct="0">
              <a:spcBef>
                <a:spcPts val="500"/>
              </a:spcBef>
              <a:spcAft>
                <a:spcPct val="0"/>
              </a:spcAft>
              <a:buClr>
                <a:srgbClr val="A28E6A"/>
              </a:buClr>
              <a:buChar char="o"/>
              <a:defRPr sz="2667">
                <a:solidFill>
                  <a:schemeClr val="tx1"/>
                </a:solidFill>
                <a:latin typeface="Franklin Gothic Book" panose="020B0503020102020204" pitchFamily="34" charset="0"/>
              </a:defRPr>
            </a:lvl9pPr>
          </a:lstStyle>
          <a:p>
            <a:pPr>
              <a:spcBef>
                <a:spcPct val="0"/>
              </a:spcBef>
              <a:buClrTx/>
              <a:buSzTx/>
              <a:buFontTx/>
              <a:buNone/>
            </a:pPr>
            <a:fld id="{D379D4AD-1FBF-4AC6-9D6F-67263F2E4119}" type="slidenum">
              <a:rPr lang="cs-CZ" altLang="cs-CZ" sz="1867">
                <a:solidFill>
                  <a:srgbClr val="FFFFFF"/>
                </a:solidFill>
                <a:latin typeface="Franklin Gothic Medium" panose="020B0603020102020204" pitchFamily="34" charset="0"/>
              </a:rPr>
              <a:pPr>
                <a:spcBef>
                  <a:spcPct val="0"/>
                </a:spcBef>
                <a:buClrTx/>
                <a:buSzTx/>
                <a:buFontTx/>
                <a:buNone/>
              </a:pPr>
              <a:t>9</a:t>
            </a:fld>
            <a:endParaRPr lang="cs-CZ" altLang="cs-CZ" sz="1867">
              <a:solidFill>
                <a:srgbClr val="FFFFFF"/>
              </a:solidFill>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4367</TotalTime>
  <Words>650</Words>
  <Application>Microsoft Office PowerPoint</Application>
  <PresentationFormat>Vlastní</PresentationFormat>
  <Paragraphs>141</Paragraphs>
  <Slides>26</Slides>
  <Notes>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26</vt:i4>
      </vt:variant>
    </vt:vector>
  </HeadingPairs>
  <TitlesOfParts>
    <vt:vector size="32" baseType="lpstr">
      <vt:lpstr>Arial</vt:lpstr>
      <vt:lpstr>Calibri</vt:lpstr>
      <vt:lpstr>Franklin Gothic Medium</vt:lpstr>
      <vt:lpstr>Times New Roman</vt:lpstr>
      <vt:lpstr>Motiv sady Office</vt:lpstr>
      <vt:lpstr>Graf</vt:lpstr>
      <vt:lpstr>Pěstitelské pálení a spotřební daň z lihu</vt:lpstr>
      <vt:lpstr>Počet pěstitelských pálenic </vt:lpstr>
      <vt:lpstr>Podíl jednotlivých komodit na výběru spotřebních daní (rok 2016) </vt:lpstr>
      <vt:lpstr>Výběr spotřební daně z lihu (tis. Kč)</vt:lpstr>
      <vt:lpstr>Pěstitelské pálení - výroba destilátů  (hl etanolu) </vt:lpstr>
      <vt:lpstr>Právní úprava pěstitelského pálení</vt:lpstr>
      <vt:lpstr>Zákon o spotřebních daních </vt:lpstr>
      <vt:lpstr>Zákon o spotřebních daních </vt:lpstr>
      <vt:lpstr>Zákon o lihu </vt:lpstr>
      <vt:lpstr>Zákon o lihu - § 4 </vt:lpstr>
      <vt:lpstr>Vyhláška Ministerstva financí </vt:lpstr>
      <vt:lpstr>Vyhláška Ministerstva financí </vt:lpstr>
      <vt:lpstr>Vybraná ustanovení - podrobně</vt:lpstr>
      <vt:lpstr>Prezentace aplikace PowerPoint</vt:lpstr>
      <vt:lpstr>Prezentace aplikace PowerPoint</vt:lpstr>
      <vt:lpstr>Prezentace aplikace PowerPoint</vt:lpstr>
      <vt:lpstr>Prezentace aplikace PowerPoint</vt:lpstr>
      <vt:lpstr>Prezentace aplikace PowerPoint</vt:lpstr>
      <vt:lpstr>Měření úkapů a dokapů v pěstitelských pálenicích zákonná úprava  </vt:lpstr>
      <vt:lpstr>Zákon č. 61/1997 Sb., o lihu</vt:lpstr>
      <vt:lpstr>Vyhláška č. 150/2008 Sb., o kontrole výroby a oběhu lihu a o provedení dalších ustanovení zákona s tím souvisejících</vt:lpstr>
      <vt:lpstr>Prezentace aplikace PowerPoint</vt:lpstr>
      <vt:lpstr>Kontrolní činnosti</vt:lpstr>
      <vt:lpstr>Kontrola oprávnění k provozování pěstitelského pálení </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GorreCZ</dc:creator>
  <cp:lastModifiedBy>Klewar Slavíková Naděžda Ing.</cp:lastModifiedBy>
  <cp:revision>461</cp:revision>
  <cp:lastPrinted>2017-06-21T11:31:33Z</cp:lastPrinted>
  <dcterms:created xsi:type="dcterms:W3CDTF">2009-12-10T19:11:10Z</dcterms:created>
  <dcterms:modified xsi:type="dcterms:W3CDTF">2017-09-05T09:54:00Z</dcterms:modified>
</cp:coreProperties>
</file>